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350" r:id="rId2"/>
    <p:sldId id="376" r:id="rId3"/>
    <p:sldId id="349" r:id="rId4"/>
    <p:sldId id="272" r:id="rId5"/>
    <p:sldId id="347" r:id="rId6"/>
    <p:sldId id="287" r:id="rId7"/>
    <p:sldId id="290" r:id="rId8"/>
    <p:sldId id="337" r:id="rId9"/>
    <p:sldId id="333" r:id="rId10"/>
    <p:sldId id="293" r:id="rId11"/>
    <p:sldId id="291" r:id="rId12"/>
    <p:sldId id="292" r:id="rId13"/>
    <p:sldId id="295" r:id="rId14"/>
    <p:sldId id="351" r:id="rId15"/>
    <p:sldId id="352" r:id="rId16"/>
    <p:sldId id="353" r:id="rId17"/>
    <p:sldId id="319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04" r:id="rId26"/>
    <p:sldId id="362" r:id="rId27"/>
    <p:sldId id="361" r:id="rId28"/>
    <p:sldId id="363" r:id="rId29"/>
    <p:sldId id="364" r:id="rId30"/>
    <p:sldId id="365" r:id="rId31"/>
    <p:sldId id="366" r:id="rId32"/>
    <p:sldId id="367" r:id="rId33"/>
    <p:sldId id="369" r:id="rId34"/>
    <p:sldId id="375" r:id="rId35"/>
    <p:sldId id="368" r:id="rId36"/>
    <p:sldId id="373" r:id="rId37"/>
    <p:sldId id="371" r:id="rId38"/>
    <p:sldId id="372" r:id="rId39"/>
    <p:sldId id="374" r:id="rId40"/>
    <p:sldId id="335" r:id="rId41"/>
    <p:sldId id="278" r:id="rId42"/>
  </p:sldIdLst>
  <p:sldSz cx="12192000" cy="6858000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D59"/>
    <a:srgbClr val="D35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974" autoAdjust="0"/>
    <p:restoredTop sz="93370" autoAdjust="0"/>
  </p:normalViewPr>
  <p:slideViewPr>
    <p:cSldViewPr snapToGrid="0">
      <p:cViewPr varScale="1">
        <p:scale>
          <a:sx n="103" d="100"/>
          <a:sy n="103" d="100"/>
        </p:scale>
        <p:origin x="114" y="24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4126CB1-007B-465E-91E9-F50579789F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B47D8AD-99C2-4874-8B58-009172227B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4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3CF2A5B8-FA6C-47CE-9F44-31D5C0060A54}" type="datetimeFigureOut">
              <a:rPr lang="fr-FR" smtClean="0"/>
              <a:t>01/02/2023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930DCB-E90A-4CF6-A74E-945B93E74A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56564D-CE8F-4DA4-83C8-52FE0EC93C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4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6DD50D53-B0F8-4D96-B0BB-12136E80D9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6791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4" y="0"/>
            <a:ext cx="3078427" cy="51350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76BB83A4-485A-41FC-AE00-1E9A6B0A7514}" type="datetimeFigureOut">
              <a:rPr lang="fr-FR" smtClean="0"/>
              <a:t>01/02/2023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3" rIns="94787" bIns="47393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787" tIns="47393" rIns="94787" bIns="47393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4" y="9721108"/>
            <a:ext cx="3078427" cy="513507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2C86A329-8A6A-4E04-B1BA-E701A88F7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6590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6516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Quelle différence entre le moteur de recherche et le navigateur web ?</a:t>
            </a:r>
          </a:p>
          <a:p>
            <a:endParaRPr lang="fr-FR" dirty="0"/>
          </a:p>
          <a:p>
            <a:r>
              <a:rPr lang="fr-FR" dirty="0"/>
              <a:t>Ils sont dans les navigateurs. Ils permettent de lancer des recherches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1563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Google</a:t>
            </a:r>
          </a:p>
          <a:p>
            <a:r>
              <a:rPr lang="fr-FR" dirty="0"/>
              <a:t>Bing</a:t>
            </a:r>
          </a:p>
          <a:p>
            <a:r>
              <a:rPr lang="fr-FR" dirty="0" err="1"/>
              <a:t>Qwant</a:t>
            </a:r>
            <a:endParaRPr lang="fr-FR" dirty="0"/>
          </a:p>
          <a:p>
            <a:r>
              <a:rPr lang="fr-FR" dirty="0" err="1"/>
              <a:t>Duckduckgo</a:t>
            </a:r>
            <a:endParaRPr lang="fr-FR" dirty="0"/>
          </a:p>
          <a:p>
            <a:r>
              <a:rPr lang="fr-FR" dirty="0"/>
              <a:t>Ecosia</a:t>
            </a:r>
          </a:p>
          <a:p>
            <a:r>
              <a:rPr lang="fr-FR" dirty="0"/>
              <a:t>Yahoo</a:t>
            </a:r>
          </a:p>
          <a:p>
            <a:r>
              <a:rPr lang="fr-FR" dirty="0" err="1"/>
              <a:t>lilo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6082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Google : moteur de recherche de google !</a:t>
            </a:r>
          </a:p>
          <a:p>
            <a:pPr defTabSz="947860">
              <a:defRPr/>
            </a:pPr>
            <a:r>
              <a:rPr lang="fr-FR" dirty="0"/>
              <a:t>Bing (</a:t>
            </a:r>
            <a:r>
              <a:rPr lang="fr-FR" dirty="0" err="1"/>
              <a:t>microsoft</a:t>
            </a:r>
            <a:r>
              <a:rPr lang="fr-FR" dirty="0"/>
              <a:t>), Yahoo </a:t>
            </a:r>
          </a:p>
          <a:p>
            <a:r>
              <a:rPr lang="fr-FR" dirty="0"/>
              <a:t>Assurent la confidentialité des recherches : </a:t>
            </a:r>
            <a:r>
              <a:rPr lang="fr-FR" dirty="0" err="1"/>
              <a:t>Qwant</a:t>
            </a:r>
            <a:r>
              <a:rPr lang="fr-FR" dirty="0"/>
              <a:t>/</a:t>
            </a:r>
            <a:r>
              <a:rPr lang="fr-FR" dirty="0" err="1"/>
              <a:t>Duckduckgo</a:t>
            </a:r>
            <a:endParaRPr lang="fr-FR" dirty="0"/>
          </a:p>
          <a:p>
            <a:pPr defTabSz="947860">
              <a:defRPr/>
            </a:pPr>
            <a:r>
              <a:rPr lang="fr-FR" dirty="0"/>
              <a:t>Solidaire, </a:t>
            </a:r>
            <a:r>
              <a:rPr lang="fr-FR" dirty="0" err="1"/>
              <a:t>ecologiques</a:t>
            </a:r>
            <a:r>
              <a:rPr lang="fr-FR" dirty="0"/>
              <a:t>, éthiques : Ecosia/</a:t>
            </a:r>
            <a:r>
              <a:rPr lang="fr-FR" dirty="0" err="1"/>
              <a:t>lilo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Liste plus complète sur </a:t>
            </a:r>
            <a:r>
              <a:rPr lang="fr-FR" dirty="0" err="1"/>
              <a:t>wikipedia</a:t>
            </a:r>
            <a:r>
              <a:rPr lang="fr-FR" dirty="0"/>
              <a:t> en cherchant « liste de moteur de recherches »</a:t>
            </a:r>
          </a:p>
        </p:txBody>
      </p:sp>
    </p:spTree>
    <p:extLst>
      <p:ext uri="{BB962C8B-B14F-4D97-AF65-F5344CB8AC3E}">
        <p14:creationId xmlns:p14="http://schemas.microsoft.com/office/powerpoint/2010/main" val="13564959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4064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00165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13404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Pour aller dans les paramètres de votre navigateur, vous cliquez sur les </a:t>
            </a:r>
            <a:r>
              <a:rPr lang="fr-FR" b="1" dirty="0" err="1"/>
              <a:t>ptits</a:t>
            </a:r>
            <a:r>
              <a:rPr lang="fr-FR" b="1" dirty="0"/>
              <a:t> points, petits traits</a:t>
            </a:r>
          </a:p>
        </p:txBody>
      </p:sp>
    </p:spTree>
    <p:extLst>
      <p:ext uri="{BB962C8B-B14F-4D97-AF65-F5344CB8AC3E}">
        <p14:creationId xmlns:p14="http://schemas.microsoft.com/office/powerpoint/2010/main" val="7854018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Pour aller dans les paramètres de votre navigateur, vous cliquez sur les </a:t>
            </a:r>
            <a:r>
              <a:rPr lang="fr-FR" b="1" dirty="0" err="1"/>
              <a:t>ptits</a:t>
            </a:r>
            <a:r>
              <a:rPr lang="fr-FR" b="1" dirty="0"/>
              <a:t> points, petits traits</a:t>
            </a:r>
          </a:p>
        </p:txBody>
      </p:sp>
    </p:spTree>
    <p:extLst>
      <p:ext uri="{BB962C8B-B14F-4D97-AF65-F5344CB8AC3E}">
        <p14:creationId xmlns:p14="http://schemas.microsoft.com/office/powerpoint/2010/main" val="11484882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Pour aller dans les paramètres de votre navigateur, vous cliquez sur les </a:t>
            </a:r>
            <a:r>
              <a:rPr lang="fr-FR" b="1" dirty="0" err="1"/>
              <a:t>ptits</a:t>
            </a:r>
            <a:r>
              <a:rPr lang="fr-FR" b="1" dirty="0"/>
              <a:t> points, petits traits</a:t>
            </a:r>
          </a:p>
        </p:txBody>
      </p:sp>
    </p:spTree>
    <p:extLst>
      <p:ext uri="{BB962C8B-B14F-4D97-AF65-F5344CB8AC3E}">
        <p14:creationId xmlns:p14="http://schemas.microsoft.com/office/powerpoint/2010/main" val="1363087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236055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69114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7441230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8533964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0539582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1686400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96363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01829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2582158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9666302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8395022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847934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9596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6154078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9031238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321870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107060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99585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57583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7070500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4168386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Dans un formulaire, il y aura parfois des conditions générales d'utilisation (</a:t>
            </a:r>
            <a:r>
              <a:rPr lang="fr-FR" b="1" dirty="0"/>
              <a:t>CGU</a:t>
            </a:r>
            <a:r>
              <a:rPr lang="fr-FR" dirty="0"/>
              <a:t>) ou conditions générales de vente (</a:t>
            </a:r>
            <a:r>
              <a:rPr lang="fr-FR" b="1" dirty="0"/>
              <a:t>CGV</a:t>
            </a:r>
            <a:r>
              <a:rPr lang="fr-FR" dirty="0"/>
              <a:t>). Il est </a:t>
            </a:r>
            <a:r>
              <a:rPr lang="fr-FR" b="1" dirty="0"/>
              <a:t>très important de lire</a:t>
            </a:r>
            <a:r>
              <a:rPr lang="fr-FR" dirty="0"/>
              <a:t> les conditions générales avant de les accepter.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5564373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Qu’est ce que c’est qu’un navigateur ?</a:t>
            </a:r>
          </a:p>
          <a:p>
            <a:r>
              <a:rPr lang="fr-FR" dirty="0"/>
              <a:t>Citez moi quelques exemples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🤔 Quels sont les signes pour reconnaître un site sécurisé ?</a:t>
            </a:r>
          </a:p>
          <a:p>
            <a:endParaRPr lang="fr-FR" dirty="0"/>
          </a:p>
          <a:p>
            <a:r>
              <a:rPr lang="fr-FR" dirty="0"/>
              <a:t>Qu’est ce qu’un moteur de recherche ?</a:t>
            </a:r>
          </a:p>
          <a:p>
            <a:r>
              <a:rPr lang="fr-FR" dirty="0"/>
              <a:t>Citez moi quelques exemples ?</a:t>
            </a:r>
          </a:p>
          <a:p>
            <a:r>
              <a:rPr lang="fr-FR" dirty="0"/>
              <a:t>Une bonne recherche, c’est comment ?</a:t>
            </a:r>
          </a:p>
          <a:p>
            <a:endParaRPr lang="fr-FR" dirty="0"/>
          </a:p>
          <a:p>
            <a:pPr algn="ctr"/>
            <a:r>
              <a:rPr lang="fr-FR" dirty="0"/>
              <a:t>🧐 Comment faire une recherche efficace ?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🍪 Qu’est ce qu’un cookie 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9474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Dossier</a:t>
            </a:r>
            <a:br>
              <a:rPr lang="fr-FR" dirty="0"/>
            </a:br>
            <a:r>
              <a:rPr lang="fr-FR" dirty="0"/>
              <a:t>fichier</a:t>
            </a:r>
          </a:p>
          <a:p>
            <a:r>
              <a:rPr lang="fr-FR" dirty="0" err="1"/>
              <a:t>Navitaeur</a:t>
            </a:r>
            <a:endParaRPr lang="fr-FR" dirty="0"/>
          </a:p>
          <a:p>
            <a:r>
              <a:rPr lang="fr-FR" dirty="0"/>
              <a:t>Corbeille</a:t>
            </a:r>
          </a:p>
          <a:p>
            <a:r>
              <a:rPr lang="fr-FR" dirty="0"/>
              <a:t>Icones</a:t>
            </a:r>
          </a:p>
          <a:p>
            <a:r>
              <a:rPr lang="fr-FR" dirty="0"/>
              <a:t>Nouveau dossier</a:t>
            </a:r>
          </a:p>
          <a:p>
            <a:r>
              <a:rPr lang="fr-FR" dirty="0"/>
              <a:t>Renommer dossier</a:t>
            </a:r>
          </a:p>
          <a:p>
            <a:r>
              <a:rPr lang="fr-FR" dirty="0"/>
              <a:t>Déplacer fichier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95006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6138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Quelle différence entre moteur de recherche et navigateur ?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5117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Edge : disponible par défaut sur les ordinateurs avec </a:t>
            </a:r>
            <a:r>
              <a:rPr lang="fr-FR" dirty="0" err="1"/>
              <a:t>windows</a:t>
            </a:r>
            <a:r>
              <a:rPr lang="fr-FR" dirty="0"/>
              <a:t> 10, succède à internet explorer</a:t>
            </a:r>
          </a:p>
          <a:p>
            <a:pPr defTabSz="947860">
              <a:defRPr/>
            </a:pPr>
            <a:r>
              <a:rPr lang="fr-FR" dirty="0"/>
              <a:t>Chrome : fait par google, très utilisé. Manque de confidentialité vis-à-vis des usagers par la frime américaine</a:t>
            </a:r>
          </a:p>
          <a:p>
            <a:r>
              <a:rPr lang="fr-FR" dirty="0"/>
              <a:t>Mozilla : équivalent de google chrome mais version « open » : </a:t>
            </a:r>
          </a:p>
          <a:p>
            <a:r>
              <a:rPr lang="fr-FR" dirty="0"/>
              <a:t>Opera :  navigateur d’une société norvégienne. Mise sur le contrôle de vos informations et données personnelles collectées.</a:t>
            </a:r>
          </a:p>
          <a:p>
            <a:r>
              <a:rPr lang="fr-FR" dirty="0"/>
              <a:t>Safari : dvpé par </a:t>
            </a:r>
            <a:r>
              <a:rPr lang="fr-FR" dirty="0" err="1"/>
              <a:t>apple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0581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860">
              <a:defRPr/>
            </a:pPr>
            <a:r>
              <a:rPr lang="fr-FR" b="1" dirty="0"/>
              <a:t>Qu’on soit sur un smartphone, une tablette ou un ordinateur, la première porte d’entrée pour surfer sur le web est le navigateur. </a:t>
            </a:r>
          </a:p>
          <a:p>
            <a:pPr defTabSz="947860">
              <a:defRPr/>
            </a:pPr>
            <a:r>
              <a:rPr lang="fr-FR" b="1" dirty="0"/>
              <a:t>Ils affichent des pages internet.  Sans eux, impossible d’aller sur internet</a:t>
            </a:r>
          </a:p>
          <a:p>
            <a:pPr defTabSz="947860">
              <a:defRPr/>
            </a:pPr>
            <a:endParaRPr lang="fr-FR" b="1" dirty="0"/>
          </a:p>
          <a:p>
            <a:pPr defTabSz="947860">
              <a:defRPr/>
            </a:pPr>
            <a:r>
              <a:rPr lang="fr-FR" b="1" dirty="0"/>
              <a:t>Aujourd’hui nous vous proposons d’utiliser celui qui est déjà installé sur votre matériel, quand vous serez à l’aise, vous pourrez essayer les autres et choisir celui qui vous conviendra le mieux.</a:t>
            </a:r>
          </a:p>
          <a:p>
            <a:endParaRPr lang="fr-FR" dirty="0"/>
          </a:p>
          <a:p>
            <a:r>
              <a:rPr lang="fr-FR" dirty="0"/>
              <a:t>Edge : disponible par défaut sur les ordinateurs avec </a:t>
            </a:r>
            <a:r>
              <a:rPr lang="fr-FR" dirty="0" err="1"/>
              <a:t>windows</a:t>
            </a:r>
            <a:r>
              <a:rPr lang="fr-FR" dirty="0"/>
              <a:t> 10, succède à internet explorer</a:t>
            </a:r>
          </a:p>
          <a:p>
            <a:pPr defTabSz="947860">
              <a:defRPr/>
            </a:pPr>
            <a:r>
              <a:rPr lang="fr-FR" dirty="0"/>
              <a:t>Chrome : fait par google, très utilisé. Manque de confidentialité vis-à-vis des usagers par la frime américaine</a:t>
            </a:r>
          </a:p>
          <a:p>
            <a:r>
              <a:rPr lang="fr-FR" dirty="0"/>
              <a:t>Mozilla : équivalent de google chrome mais version « open » : </a:t>
            </a:r>
          </a:p>
          <a:p>
            <a:r>
              <a:rPr lang="fr-FR" dirty="0"/>
              <a:t>Opera :  navigateur d’une société norvégienne. Mise sur le contrôle de vos informations et données personnelles collectées.</a:t>
            </a:r>
          </a:p>
          <a:p>
            <a:r>
              <a:rPr lang="fr-FR" dirty="0"/>
              <a:t>Safari :  navigateur développé par </a:t>
            </a:r>
            <a:r>
              <a:rPr lang="fr-FR" dirty="0" err="1"/>
              <a:t>apple</a:t>
            </a:r>
            <a:endParaRPr lang="fr-FR" dirty="0"/>
          </a:p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642169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Voici un exemple de haut de fenêtre de navigateur.</a:t>
            </a:r>
            <a:br>
              <a:rPr lang="fr-FR" b="1" dirty="0"/>
            </a:br>
            <a:r>
              <a:rPr lang="fr-FR" b="1" dirty="0"/>
              <a:t>Que connaissez vous ?</a:t>
            </a:r>
          </a:p>
        </p:txBody>
      </p:sp>
    </p:spTree>
    <p:extLst>
      <p:ext uri="{BB962C8B-B14F-4D97-AF65-F5344CB8AC3E}">
        <p14:creationId xmlns:p14="http://schemas.microsoft.com/office/powerpoint/2010/main" val="2336724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Onglet = portes que l’on peut ouvrir ou fermer</a:t>
            </a:r>
          </a:p>
        </p:txBody>
      </p:sp>
    </p:spTree>
    <p:extLst>
      <p:ext uri="{BB962C8B-B14F-4D97-AF65-F5344CB8AC3E}">
        <p14:creationId xmlns:p14="http://schemas.microsoft.com/office/powerpoint/2010/main" val="2294954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A41715-FC3D-4671-BAEC-57DCFC90C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17DC13F-5FBD-4A4B-9430-559ADC8273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53F524-8A80-4272-9FE6-76E42C119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84C8-41B1-4CF5-9084-0AC0AAE1065E}" type="datetime1">
              <a:rPr lang="fr-FR" smtClean="0"/>
              <a:t>01/02/2023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98691F-67A6-4CA2-8305-203F947E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Ordinateur - 2/10 navigation web-formulaires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E4A983-7727-44C1-90F2-9AD7530D1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328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010C59-AB96-404A-AA78-4714EEBBC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5812B26-EE07-460F-8DE3-4D8B0E44B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1471DB-209D-4B8A-B526-531D14ADC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0A30-4FB9-40E0-8666-FDF7D8003BD5}" type="datetime1">
              <a:rPr lang="fr-FR" smtClean="0"/>
              <a:t>01/02/2023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481518-A513-42A5-96BF-B87663129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Ordinateur - 2/10 navigation web-formulaires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92A857-C212-4FB1-8380-7F0187357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974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35EEE92-E4F3-43ED-B8DF-0C2A371473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9A9C978-F5D1-437C-9E44-CB28DEA04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ABB16C-C02B-40FD-A93C-0A8D3F9B6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0E73E-BAD9-48EB-AE39-7CDF0432893E}" type="datetime1">
              <a:rPr lang="fr-FR" smtClean="0"/>
              <a:t>01/02/2023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3C1333-BC94-45CA-BE15-A3202EE14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Ordinateur - 2/10 navigation web-formulaires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2D9744-E96A-4B1C-ADD3-172684D5D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942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AF61A2-8720-41EF-A8EF-90D417F8A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C2B85E-84A0-4435-A22E-A266C600B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4D0538-F1D9-4666-8926-AA2A98D1E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11C55-AF7C-4A1C-B5E3-4593AD66DB23}" type="datetime1">
              <a:rPr lang="fr-FR" smtClean="0"/>
              <a:t>01/02/2023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C7277C-2023-4410-920E-9C9054489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Ordinateur - 2/10 navigation web-formulaires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6A3715-3193-43C1-81D6-81D5CE522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71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AEC453-C857-4515-95B6-2BAB34D27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9959F7-35E1-4392-8C64-1FAF56597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568170-A16B-45FA-9016-3FF4060B6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2F2BD-5057-4E8F-B42D-6E66CE3819E6}" type="datetime1">
              <a:rPr lang="fr-FR" smtClean="0"/>
              <a:t>01/02/2023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896811-65BE-426D-A893-1ABCE0BAF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Ordinateur - 2/10 navigation web-formulaires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9007EB-D77A-4B24-ADB2-B7075DF3C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00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72257B-9671-4AD3-A486-A3419DAD9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0EF54C-F160-4A73-A648-D40D7F9706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6F59DF2-EB78-4597-A973-681B1A4B1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A34EE08-FCE9-4669-BCE1-F080BD1AA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B7885-F562-4EAA-AC08-AEDB1350E403}" type="datetime1">
              <a:rPr lang="fr-FR" smtClean="0"/>
              <a:t>01/02/2023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43D61B-9664-4525-AE2B-BEF5122E9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Ordinateur - 2/10 navigation web-formulaires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253403-F0E0-438B-B70A-C04C15313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24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28B552-6964-4563-AC0C-F11B49178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A37426-D7B2-4525-8D69-52F5A12A0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DAB521-9097-45CF-A242-A788E8B93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8D8593F-3F4E-4AD5-8F59-62BDC26F51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E96D536-B59E-4F03-A7C2-A9A850153F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62D512A-70DD-4FCA-8A20-1CC007EF6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8C96-C8FA-4BDE-83F9-4DDB3EE562E9}" type="datetime1">
              <a:rPr lang="fr-FR" smtClean="0"/>
              <a:t>01/02/2023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511FBA1-F13B-44A1-A30B-62FB77662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Ordinateur - 2/10 navigation web-formulaires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967DCE9-FFC0-4848-981A-DCB200E3D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714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309C68-2DD2-41F2-841C-A88108296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29718F1-CA6B-401D-B089-C28C4061F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3FF8-7B2F-4025-87C3-B984E8517C89}" type="datetime1">
              <a:rPr lang="fr-FR" smtClean="0"/>
              <a:t>01/02/2023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90549A0-C85B-4235-B283-D240FA75D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Ordinateur - 2/10 navigation web-formulaires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B6A96EA-368E-4A54-B8C1-5D8D6F9C8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9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DB916E-D4F0-4F40-94B2-5E74AFF89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6E50-132F-4AFC-BE70-9B086B316A98}" type="datetime1">
              <a:rPr lang="fr-FR" smtClean="0"/>
              <a:t>01/02/2023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C97213C-1EF5-40B7-882D-71313D725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Ordinateur - 2/10 navigation web-formulaires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E958273-140D-4A72-B9BD-1EF2312D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59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9E72A8-339B-45C1-B42D-06D4679BB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8DB65F-2077-40B2-8F22-DB403426A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8FAB4E-909A-4872-949B-F68C33004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A84095A-975C-4853-A9AD-DA2CBC40F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FE072-F107-4E24-8104-D61A1F12D13E}" type="datetime1">
              <a:rPr lang="fr-FR" smtClean="0"/>
              <a:t>01/02/2023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5C5C26B-2CD0-42B8-B8D8-8B1CF6A3F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Ordinateur - 2/10 navigation web-formulaires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9E0D98-0672-4E42-BC73-E1D2B3E44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24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72AAAA-4C20-4734-89DD-68354319D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307E271-412C-46A4-B78C-0AC1A56C26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87B7C0-05B9-458B-A7AE-9AD017717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774560-9E34-4050-9F37-DF3FD8A08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38FC-2949-481D-A615-7373FF1C2D5E}" type="datetime1">
              <a:rPr lang="fr-FR" smtClean="0"/>
              <a:t>01/02/2023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223A836-D85D-446C-A73F-9E9B4403C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Ordinateur - 2/10 navigation web-formulaires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7A2078-B79F-498C-BBD6-4BF60E6D9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787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78FEC4D-828F-4037-A661-52639E98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7B87C7-FC2A-4993-971E-F258D3FD6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ECCF2A-4776-43FF-B138-41998B6E32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0CC52-B9AD-4EAD-AB17-679650CDD4FC}" type="datetime1">
              <a:rPr lang="fr-FR" smtClean="0"/>
              <a:t>01/02/2023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31261E-FD75-4B80-ABF4-77FCEE0B86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Ordinateur - 2/10 navigation web-formulaires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4F258F-4BA8-49BC-9F91-AA61E9297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1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://www.tosdr.org/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5059C4-780F-4D21-9161-0852A15280CC}"/>
              </a:ext>
            </a:extLst>
          </p:cNvPr>
          <p:cNvSpPr/>
          <p:nvPr/>
        </p:nvSpPr>
        <p:spPr>
          <a:xfrm>
            <a:off x="427839" y="385894"/>
            <a:ext cx="11308359" cy="602329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1FA5E5-CBB9-48CD-86BD-C304011F9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95414"/>
            <a:ext cx="9144000" cy="1655762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Bienvenue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aux ateliers de perfectionnement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237D401-9BEA-4B36-8A7D-0D05DC249C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97541"/>
            <a:ext cx="9144000" cy="760956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Aller plus loin sur l’ordinateur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F648D56-6D1B-4EBA-B38B-3B91D6FD9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301" y="5651747"/>
            <a:ext cx="2741433" cy="63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720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634D067F-E8E7-4F2D-B2E7-612DD600E55F}"/>
              </a:ext>
            </a:extLst>
          </p:cNvPr>
          <p:cNvSpPr/>
          <p:nvPr/>
        </p:nvSpPr>
        <p:spPr>
          <a:xfrm>
            <a:off x="1619249" y="2377223"/>
            <a:ext cx="8953500" cy="2131277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🔍 Les</a:t>
            </a:r>
            <a:r>
              <a:rPr lang="fr-FR" sz="4000" b="1" dirty="0">
                <a:solidFill>
                  <a:srgbClr val="00B0F0"/>
                </a:solidFill>
              </a:rPr>
              <a:t> </a:t>
            </a:r>
            <a:r>
              <a:rPr lang="fr-FR" sz="4000" b="1" dirty="0">
                <a:solidFill>
                  <a:srgbClr val="FFC000"/>
                </a:solidFill>
              </a:rPr>
              <a:t>Moteurs de recherche</a:t>
            </a:r>
            <a:endParaRPr lang="fr-FR" sz="4000" dirty="0">
              <a:solidFill>
                <a:srgbClr val="FFC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844C7F87-2855-4074-B854-E3FDD3BBCEE4}"/>
              </a:ext>
            </a:extLst>
          </p:cNvPr>
          <p:cNvSpPr/>
          <p:nvPr/>
        </p:nvSpPr>
        <p:spPr>
          <a:xfrm>
            <a:off x="1054099" y="6172200"/>
            <a:ext cx="9850437" cy="184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du contenu 8">
            <a:extLst>
              <a:ext uri="{FF2B5EF4-FFF2-40B4-BE49-F238E27FC236}">
                <a16:creationId xmlns:a16="http://schemas.microsoft.com/office/drawing/2014/main" id="{A3417FCD-9429-454E-8CDB-B706F0358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6699" y="3108693"/>
            <a:ext cx="9118600" cy="10962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200" b="1" dirty="0">
                <a:solidFill>
                  <a:schemeClr val="bg1"/>
                </a:solidFill>
              </a:rPr>
              <a:t>Qu’est ce qu’un moteur de recherche ?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4B2FB98-2695-AE71-911D-D5DE6605E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ACE3-1912-4733-AA84-71FC533EF4D2}" type="datetime1">
              <a:rPr lang="fr-FR" smtClean="0"/>
              <a:t>01/02/2023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D135EC-6A7D-410C-7C85-FC5160462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Ordinateur - 2/10 navigation web-formulaires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7C587C-7100-CFC0-FC67-FA5A974BD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8294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634D067F-E8E7-4F2D-B2E7-612DD600E55F}"/>
              </a:ext>
            </a:extLst>
          </p:cNvPr>
          <p:cNvSpPr/>
          <p:nvPr/>
        </p:nvSpPr>
        <p:spPr>
          <a:xfrm>
            <a:off x="1619249" y="2377223"/>
            <a:ext cx="8953500" cy="2131277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🔍 Les</a:t>
            </a:r>
            <a:r>
              <a:rPr lang="fr-FR" sz="4000" b="1" dirty="0">
                <a:solidFill>
                  <a:srgbClr val="00B0F0"/>
                </a:solidFill>
              </a:rPr>
              <a:t> </a:t>
            </a:r>
            <a:r>
              <a:rPr lang="fr-FR" sz="4000" b="1" dirty="0">
                <a:solidFill>
                  <a:srgbClr val="FFC000"/>
                </a:solidFill>
              </a:rPr>
              <a:t>Moteurs de recherche</a:t>
            </a:r>
            <a:endParaRPr lang="fr-FR" sz="4000" dirty="0">
              <a:solidFill>
                <a:srgbClr val="FFC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844C7F87-2855-4074-B854-E3FDD3BBCEE4}"/>
              </a:ext>
            </a:extLst>
          </p:cNvPr>
          <p:cNvSpPr/>
          <p:nvPr/>
        </p:nvSpPr>
        <p:spPr>
          <a:xfrm>
            <a:off x="1054099" y="6172200"/>
            <a:ext cx="9850437" cy="184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space réservé du contenu 8">
            <a:extLst>
              <a:ext uri="{FF2B5EF4-FFF2-40B4-BE49-F238E27FC236}">
                <a16:creationId xmlns:a16="http://schemas.microsoft.com/office/drawing/2014/main" id="{A3417FCD-9429-454E-8CDB-B706F0358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6699" y="3108693"/>
            <a:ext cx="9118600" cy="10962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200" b="1" dirty="0">
                <a:solidFill>
                  <a:schemeClr val="bg1"/>
                </a:solidFill>
              </a:rPr>
              <a:t>Quels moteurs de recherche connaissez-vous ?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659F95-3ABB-F48D-3A56-CED9E2342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DC4B8-F1E1-49D0-9707-4C593BA147AB}" type="datetime1">
              <a:rPr lang="fr-FR" smtClean="0"/>
              <a:t>01/02/2023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E4F701-11DA-A76B-5F20-175B64934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Ordinateur - 2/10 navigation web-formulaires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F88186-FE93-E8A5-58AB-B3AB4C576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7311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🔍 Les</a:t>
            </a:r>
            <a:r>
              <a:rPr lang="fr-FR" sz="4000" b="1" dirty="0">
                <a:solidFill>
                  <a:srgbClr val="00B0F0"/>
                </a:solidFill>
              </a:rPr>
              <a:t> </a:t>
            </a:r>
            <a:r>
              <a:rPr lang="fr-FR" sz="4000" b="1" dirty="0">
                <a:solidFill>
                  <a:srgbClr val="FFC000"/>
                </a:solidFill>
              </a:rPr>
              <a:t>Moteurs de recherche</a:t>
            </a:r>
            <a:endParaRPr lang="fr-FR" sz="4000" dirty="0">
              <a:solidFill>
                <a:srgbClr val="FFC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2DF4A38B-EFA8-43FB-B0ED-5491CBB7A6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4"/>
          <a:stretch/>
        </p:blipFill>
        <p:spPr>
          <a:xfrm>
            <a:off x="1287461" y="1212951"/>
            <a:ext cx="9617076" cy="514339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44C7F87-2855-4074-B854-E3FDD3BBCEE4}"/>
              </a:ext>
            </a:extLst>
          </p:cNvPr>
          <p:cNvSpPr/>
          <p:nvPr/>
        </p:nvSpPr>
        <p:spPr>
          <a:xfrm>
            <a:off x="1054099" y="6172200"/>
            <a:ext cx="9850437" cy="184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5379B68-2924-4D1A-A3DB-9FFF0B8E7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96AB-B450-492F-AE48-B8AA78009EDC}" type="datetime1">
              <a:rPr lang="fr-FR" smtClean="0"/>
              <a:t>01/02/2023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C5361C-C898-C48D-E7E4-548AE35E2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Ordinateur - 2/10 navigation web-formulaires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D24AB5-E0D2-41DC-4687-9F5E9259A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1878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1E48460C-060E-43B8-9D06-4DDD5A6BE56A}"/>
              </a:ext>
            </a:extLst>
          </p:cNvPr>
          <p:cNvSpPr/>
          <p:nvPr/>
        </p:nvSpPr>
        <p:spPr>
          <a:xfrm>
            <a:off x="1619250" y="2143435"/>
            <a:ext cx="8953500" cy="2131277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7" y="25462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</a:rPr>
              <a:t>🔍 Zoom sur les extensions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4C7F87-2855-4074-B854-E3FDD3BBCEE4}"/>
              </a:ext>
            </a:extLst>
          </p:cNvPr>
          <p:cNvSpPr/>
          <p:nvPr/>
        </p:nvSpPr>
        <p:spPr>
          <a:xfrm>
            <a:off x="1054099" y="6172200"/>
            <a:ext cx="9850437" cy="184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FA63062-7CFC-BC1C-256E-F18874857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9F4E-20BE-4E1B-A148-B5B0C0CB61FE}" type="datetime1">
              <a:rPr lang="fr-FR" smtClean="0"/>
              <a:t>01/02/2023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35CD85E-473E-D806-54FE-85A2754F6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Ordinateur - 2/10 navigation web-formulaires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306B1EA-35BA-DA76-A309-0D3E0B921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2041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1E48460C-060E-43B8-9D06-4DDD5A6BE56A}"/>
              </a:ext>
            </a:extLst>
          </p:cNvPr>
          <p:cNvSpPr/>
          <p:nvPr/>
        </p:nvSpPr>
        <p:spPr>
          <a:xfrm>
            <a:off x="1619250" y="2143435"/>
            <a:ext cx="8953500" cy="2131277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7" y="25462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</a:rPr>
              <a:t>🤔 Qu’est ce qu’une extension ?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4C7F87-2855-4074-B854-E3FDD3BBCEE4}"/>
              </a:ext>
            </a:extLst>
          </p:cNvPr>
          <p:cNvSpPr/>
          <p:nvPr/>
        </p:nvSpPr>
        <p:spPr>
          <a:xfrm>
            <a:off x="1054099" y="6172200"/>
            <a:ext cx="9850437" cy="184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C7133D7-2B12-6765-8AB6-9152552F5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CFA6-F5BA-4041-8E20-4A38821BAE8E}" type="datetime1">
              <a:rPr lang="fr-FR" smtClean="0"/>
              <a:t>01/02/2023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F810A03-7726-BB1C-67E8-C654C6EF5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Ordinateur - 2/10 navigation web-formulaires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245B9B-80D1-19AB-96C5-030C651C6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9511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345004-FDE7-401E-9014-FF2CE6DD5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619"/>
            <a:ext cx="10515600" cy="1325563"/>
          </a:xfrm>
        </p:spPr>
        <p:txBody>
          <a:bodyPr/>
          <a:lstStyle/>
          <a:p>
            <a:pPr algn="ctr"/>
            <a:r>
              <a:rPr lang="fr-FR" sz="4400" b="1" dirty="0">
                <a:solidFill>
                  <a:schemeClr val="bg1"/>
                </a:solidFill>
              </a:rPr>
              <a:t>🤔 </a:t>
            </a:r>
            <a:r>
              <a:rPr lang="fr-FR" sz="4000" b="1" dirty="0"/>
              <a:t>Qu’est ce qu’une </a:t>
            </a:r>
            <a:r>
              <a:rPr lang="fr-FR" sz="4000" b="1" dirty="0">
                <a:solidFill>
                  <a:srgbClr val="FFC000"/>
                </a:solidFill>
              </a:rPr>
              <a:t>extension</a:t>
            </a:r>
            <a:r>
              <a:rPr lang="fr-FR" sz="4000" b="1" dirty="0"/>
              <a:t> ?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EE9376-514B-4AC7-9F37-CB21D37B3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226" y="2021568"/>
            <a:ext cx="6887547" cy="3735420"/>
          </a:xfrm>
          <a:ln w="28575">
            <a:solidFill>
              <a:srgbClr val="FFC000"/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fr-FR" dirty="0"/>
              <a:t>« Une </a:t>
            </a:r>
            <a:r>
              <a:rPr lang="fr-FR" b="1" dirty="0">
                <a:solidFill>
                  <a:srgbClr val="FFC000"/>
                </a:solidFill>
              </a:rPr>
              <a:t>extension de navigateur</a:t>
            </a:r>
            <a:r>
              <a:rPr lang="fr-FR" dirty="0">
                <a:solidFill>
                  <a:srgbClr val="FFC000"/>
                </a:solidFill>
              </a:rPr>
              <a:t> </a:t>
            </a:r>
            <a:r>
              <a:rPr lang="fr-FR" dirty="0"/>
              <a:t>est un petit module logiciel permettant de personnaliser un navigateur web. Les navigateurs autorisent généralement une variété d'extensions, y compris les modifications de l'interface utilisateur, la gestion des cookies, le blocage des publicités et la personnalisation (…) du style des pages web »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r">
              <a:buNone/>
            </a:pPr>
            <a:r>
              <a:rPr lang="fr-FR" sz="1800" dirty="0"/>
              <a:t>Source : https://fr.wikipedia.org/wiki/Extension_de_navigateur</a:t>
            </a:r>
          </a:p>
          <a:p>
            <a:pPr marL="0" indent="0" algn="just">
              <a:buNone/>
            </a:pPr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B4633903-8EEE-4AA9-A5D3-5E2FAF6950C9}"/>
              </a:ext>
            </a:extLst>
          </p:cNvPr>
          <p:cNvCxnSpPr/>
          <p:nvPr/>
        </p:nvCxnSpPr>
        <p:spPr>
          <a:xfrm>
            <a:off x="838199" y="1415554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5C2E529-E4BD-69F7-B05D-6DE69A295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6CD4-127E-45EB-B5B5-DFCE2FD4497C}" type="datetime1">
              <a:rPr lang="fr-FR" smtClean="0"/>
              <a:t>01/02/2023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152F25A-4528-1D30-A493-7324A7864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Ordinateur - 2/10 navigation web-formulaires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7F242B-3C96-AD38-11FF-95A87D936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7607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1E48460C-060E-43B8-9D06-4DDD5A6BE56A}"/>
              </a:ext>
            </a:extLst>
          </p:cNvPr>
          <p:cNvSpPr/>
          <p:nvPr/>
        </p:nvSpPr>
        <p:spPr>
          <a:xfrm>
            <a:off x="1619250" y="2143435"/>
            <a:ext cx="8953500" cy="2131277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7" y="25462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</a:rPr>
              <a:t>🤔 Comment les trouver et les installer?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4C7F87-2855-4074-B854-E3FDD3BBCEE4}"/>
              </a:ext>
            </a:extLst>
          </p:cNvPr>
          <p:cNvSpPr/>
          <p:nvPr/>
        </p:nvSpPr>
        <p:spPr>
          <a:xfrm>
            <a:off x="1054099" y="6172200"/>
            <a:ext cx="9850437" cy="184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96FD7D6-E075-C4F6-60CC-F2C4D4BA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BD9A1-F211-4B6C-BBCC-B08390A23B1A}" type="datetime1">
              <a:rPr lang="fr-FR" smtClean="0"/>
              <a:t>01/02/2023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2BFA194-67F7-F50E-4A52-E2C950216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Ordinateur - 2/10 navigation web-formulaires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E7DDC49-7DB1-358C-BD04-11C179AF7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9647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400" b="1" dirty="0">
                <a:solidFill>
                  <a:schemeClr val="bg1"/>
                </a:solidFill>
              </a:rPr>
              <a:t>🔍 </a:t>
            </a:r>
            <a:r>
              <a:rPr lang="fr-FR" sz="4000" b="1" dirty="0"/>
              <a:t>Comment les trouver et les installer ?</a:t>
            </a:r>
            <a:endParaRPr lang="fr-FR" sz="4000" dirty="0">
              <a:solidFill>
                <a:srgbClr val="FFC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ECB67F1A-F7AE-4B28-99EE-78E294CF5DB8}"/>
              </a:ext>
            </a:extLst>
          </p:cNvPr>
          <p:cNvGrpSpPr/>
          <p:nvPr/>
        </p:nvGrpSpPr>
        <p:grpSpPr>
          <a:xfrm>
            <a:off x="75364" y="1348568"/>
            <a:ext cx="11792660" cy="1639123"/>
            <a:chOff x="184002" y="3743258"/>
            <a:chExt cx="11792660" cy="1639123"/>
          </a:xfrm>
        </p:grpSpPr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id="{C693D89A-97DF-40F0-9DFA-F72C604D5E12}"/>
                </a:ext>
              </a:extLst>
            </p:cNvPr>
            <p:cNvGrpSpPr/>
            <p:nvPr/>
          </p:nvGrpSpPr>
          <p:grpSpPr>
            <a:xfrm>
              <a:off x="184002" y="3743258"/>
              <a:ext cx="11775956" cy="1639123"/>
              <a:chOff x="0" y="3208860"/>
              <a:chExt cx="12020310" cy="1757420"/>
            </a:xfrm>
          </p:grpSpPr>
          <p:grpSp>
            <p:nvGrpSpPr>
              <p:cNvPr id="36" name="Groupe 35">
                <a:extLst>
                  <a:ext uri="{FF2B5EF4-FFF2-40B4-BE49-F238E27FC236}">
                    <a16:creationId xmlns:a16="http://schemas.microsoft.com/office/drawing/2014/main" id="{936231FC-3C94-4D9B-8D27-D862994CE48F}"/>
                  </a:ext>
                </a:extLst>
              </p:cNvPr>
              <p:cNvGrpSpPr/>
              <p:nvPr/>
            </p:nvGrpSpPr>
            <p:grpSpPr>
              <a:xfrm>
                <a:off x="0" y="3208860"/>
                <a:ext cx="12020310" cy="1757420"/>
                <a:chOff x="0" y="3208860"/>
                <a:chExt cx="12020310" cy="1757420"/>
              </a:xfrm>
            </p:grpSpPr>
            <p:pic>
              <p:nvPicPr>
                <p:cNvPr id="32" name="Image 31">
                  <a:extLst>
                    <a:ext uri="{FF2B5EF4-FFF2-40B4-BE49-F238E27FC236}">
                      <a16:creationId xmlns:a16="http://schemas.microsoft.com/office/drawing/2014/main" id="{249B3041-BECF-48A6-A32F-7828B4E2B8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77281" b="4005"/>
                <a:stretch/>
              </p:blipFill>
              <p:spPr>
                <a:xfrm>
                  <a:off x="6500121" y="3208860"/>
                  <a:ext cx="5520189" cy="1139258"/>
                </a:xfrm>
                <a:prstGeom prst="rect">
                  <a:avLst/>
                </a:prstGeom>
                <a:ln>
                  <a:noFill/>
                </a:ln>
              </p:spPr>
            </p:pic>
            <p:grpSp>
              <p:nvGrpSpPr>
                <p:cNvPr id="35" name="Groupe 34">
                  <a:extLst>
                    <a:ext uri="{FF2B5EF4-FFF2-40B4-BE49-F238E27FC236}">
                      <a16:creationId xmlns:a16="http://schemas.microsoft.com/office/drawing/2014/main" id="{8FA905F2-C1E1-4612-8EE2-39166B450E73}"/>
                    </a:ext>
                  </a:extLst>
                </p:cNvPr>
                <p:cNvGrpSpPr/>
                <p:nvPr/>
              </p:nvGrpSpPr>
              <p:grpSpPr>
                <a:xfrm>
                  <a:off x="0" y="3220861"/>
                  <a:ext cx="10624275" cy="1745419"/>
                  <a:chOff x="0" y="3220861"/>
                  <a:chExt cx="10624275" cy="1745419"/>
                </a:xfrm>
              </p:grpSpPr>
              <p:pic>
                <p:nvPicPr>
                  <p:cNvPr id="31" name="Image 30">
                    <a:extLst>
                      <a:ext uri="{FF2B5EF4-FFF2-40B4-BE49-F238E27FC236}">
                        <a16:creationId xmlns:a16="http://schemas.microsoft.com/office/drawing/2014/main" id="{D39673C2-7AD5-4D1C-B12B-2BD0287E504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t="1" r="64896" b="-6231"/>
                  <a:stretch/>
                </p:blipFill>
                <p:spPr>
                  <a:xfrm>
                    <a:off x="0" y="3220861"/>
                    <a:ext cx="8248307" cy="1219194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BB8AD938-F939-4591-97EE-C637BFDCB0CC}"/>
                      </a:ext>
                    </a:extLst>
                  </p:cNvPr>
                  <p:cNvSpPr/>
                  <p:nvPr/>
                </p:nvSpPr>
                <p:spPr>
                  <a:xfrm>
                    <a:off x="4038600" y="4360818"/>
                    <a:ext cx="6585675" cy="60546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</p:grpSp>
          <p:pic>
            <p:nvPicPr>
              <p:cNvPr id="33" name="Image 32">
                <a:extLst>
                  <a:ext uri="{FF2B5EF4-FFF2-40B4-BE49-F238E27FC236}">
                    <a16:creationId xmlns:a16="http://schemas.microsoft.com/office/drawing/2014/main" id="{936C33F3-B468-45B6-99CC-4D7865E9D0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72926" r="14895" b="4005"/>
              <a:stretch/>
            </p:blipFill>
            <p:spPr>
              <a:xfrm>
                <a:off x="4124153" y="3208860"/>
                <a:ext cx="4124154" cy="1139258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D85EAE54-5101-4EFA-AE46-4895AD39664C}"/>
                </a:ext>
              </a:extLst>
            </p:cNvPr>
            <p:cNvSpPr/>
            <p:nvPr/>
          </p:nvSpPr>
          <p:spPr>
            <a:xfrm>
              <a:off x="11608361" y="4144267"/>
              <a:ext cx="368301" cy="357493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FE32BF2F-F1AC-4A32-BD16-97015E4960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0483" y="2098685"/>
            <a:ext cx="1877541" cy="4025333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AB5FEAC2-67D5-4685-A62B-F33701E9735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6" t="3196" r="15471" b="49211"/>
          <a:stretch/>
        </p:blipFill>
        <p:spPr>
          <a:xfrm>
            <a:off x="10940845" y="3760813"/>
            <a:ext cx="264749" cy="25452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6C6DA0B-1DBE-4A25-9752-F27C2FF6DDD1}"/>
              </a:ext>
            </a:extLst>
          </p:cNvPr>
          <p:cNvSpPr/>
          <p:nvPr/>
        </p:nvSpPr>
        <p:spPr>
          <a:xfrm>
            <a:off x="9982227" y="3760813"/>
            <a:ext cx="893046" cy="25452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5C0791B-529F-4B97-B11A-67A5D1E910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9499" y="2209322"/>
            <a:ext cx="3067478" cy="3743847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1144EB67-3662-4FAC-8404-3EEC50BC11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3" t="50000" r="35111"/>
          <a:stretch/>
        </p:blipFill>
        <p:spPr>
          <a:xfrm>
            <a:off x="7758645" y="4574275"/>
            <a:ext cx="263127" cy="265503"/>
          </a:xfrm>
          <a:prstGeom prst="rect">
            <a:avLst/>
          </a:prstGeom>
        </p:spPr>
      </p:pic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F1D636DD-5040-49E6-B990-77DC3EDC5BCE}"/>
              </a:ext>
            </a:extLst>
          </p:cNvPr>
          <p:cNvCxnSpPr>
            <a:cxnSpLocks/>
          </p:cNvCxnSpPr>
          <p:nvPr/>
        </p:nvCxnSpPr>
        <p:spPr>
          <a:xfrm>
            <a:off x="9903730" y="2130776"/>
            <a:ext cx="0" cy="4130065"/>
          </a:xfrm>
          <a:prstGeom prst="line">
            <a:avLst/>
          </a:prstGeom>
          <a:ln w="57150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>
            <a:extLst>
              <a:ext uri="{FF2B5EF4-FFF2-40B4-BE49-F238E27FC236}">
                <a16:creationId xmlns:a16="http://schemas.microsoft.com/office/drawing/2014/main" id="{D6E5FF06-ADDD-45A5-AEF1-593AD90680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2134" y="4712516"/>
            <a:ext cx="3143689" cy="1762371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BC5886B6-D50B-494D-95BF-87F3FB11EDC4}"/>
              </a:ext>
            </a:extLst>
          </p:cNvPr>
          <p:cNvSpPr/>
          <p:nvPr/>
        </p:nvSpPr>
        <p:spPr>
          <a:xfrm>
            <a:off x="6822575" y="4585254"/>
            <a:ext cx="893046" cy="25452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299076A-C61E-41EC-ADC3-054FB9825856}"/>
              </a:ext>
            </a:extLst>
          </p:cNvPr>
          <p:cNvSpPr/>
          <p:nvPr/>
        </p:nvSpPr>
        <p:spPr>
          <a:xfrm>
            <a:off x="3689766" y="5679078"/>
            <a:ext cx="893046" cy="25452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93642757-DACE-4223-8611-53CF4C2154FF}"/>
              </a:ext>
            </a:extLst>
          </p:cNvPr>
          <p:cNvCxnSpPr>
            <a:cxnSpLocks/>
            <a:stCxn id="40" idx="1"/>
            <a:endCxn id="41" idx="3"/>
          </p:cNvCxnSpPr>
          <p:nvPr/>
        </p:nvCxnSpPr>
        <p:spPr>
          <a:xfrm flipH="1">
            <a:off x="4582812" y="4712516"/>
            <a:ext cx="2239763" cy="1093824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0E0DEFC-DBC6-01B9-2285-B3A6AA79F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FB74-1001-40C2-A39E-EC0ADCBAB95D}" type="datetime1">
              <a:rPr lang="fr-FR" smtClean="0"/>
              <a:t>01/02/2023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3BEBD7-9A86-C949-29E3-3E9717826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Ordinateur - 2/10 navigation web-formulaires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481FF0-F531-D4B6-CEC0-C22D02E21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0546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400" b="1" dirty="0">
                <a:solidFill>
                  <a:schemeClr val="bg1"/>
                </a:solidFill>
              </a:rPr>
              <a:t>🔍 </a:t>
            </a:r>
            <a:r>
              <a:rPr lang="fr-FR" sz="4000" b="1" dirty="0"/>
              <a:t>Comment les trouver et les installer ?</a:t>
            </a:r>
            <a:endParaRPr lang="fr-FR" sz="4000" dirty="0">
              <a:solidFill>
                <a:srgbClr val="FFC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space réservé du contenu 11">
            <a:extLst>
              <a:ext uri="{FF2B5EF4-FFF2-40B4-BE49-F238E27FC236}">
                <a16:creationId xmlns:a16="http://schemas.microsoft.com/office/drawing/2014/main" id="{16E77E9C-E337-4551-9E74-FFD800B85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898" y="2766218"/>
            <a:ext cx="10722204" cy="1325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dirty="0"/>
              <a:t>👉</a:t>
            </a:r>
            <a:r>
              <a:rPr lang="fr-FR" sz="2400" i="1" dirty="0"/>
              <a:t> </a:t>
            </a:r>
            <a:r>
              <a:rPr lang="fr-FR" sz="2400" dirty="0"/>
              <a:t>Vous pouvez chercher directement l’extension, si vous connaissez son nom, en utilisant la barre de recherche en haut de votre navigateur.</a:t>
            </a:r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endParaRPr lang="fr-FR" sz="2400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D30A462-01AF-78FD-2370-242F32A99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A3F7-9664-4969-A8FE-56E5B19B5E1B}" type="datetime1">
              <a:rPr lang="fr-FR" smtClean="0"/>
              <a:t>01/02/2023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CB6856-A4FB-F9C8-330B-AEDD88DDD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Ordinateur - 2/10 navigation web-formulaires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5014BE-2632-4FCB-2EE1-F15F842F2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2725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400" b="1" dirty="0">
                <a:solidFill>
                  <a:schemeClr val="bg1"/>
                </a:solidFill>
              </a:rPr>
              <a:t>🔍 </a:t>
            </a:r>
            <a:r>
              <a:rPr lang="fr-FR" sz="4000" b="1" dirty="0"/>
              <a:t>Comment les trouver et les installer ?</a:t>
            </a:r>
            <a:endParaRPr lang="fr-FR" sz="4000" dirty="0">
              <a:solidFill>
                <a:srgbClr val="FFC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space réservé du contenu 11">
            <a:extLst>
              <a:ext uri="{FF2B5EF4-FFF2-40B4-BE49-F238E27FC236}">
                <a16:creationId xmlns:a16="http://schemas.microsoft.com/office/drawing/2014/main" id="{16E77E9C-E337-4551-9E74-FFD800B85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580" y="2566208"/>
            <a:ext cx="4943894" cy="2183073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endParaRPr lang="fr-FR" sz="1800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fr-FR" sz="1800" dirty="0"/>
              <a:t>👉 Vous pouvez également chercher un thème plus général et choisir l’extension qui vous semble la plus intéressante parmi celles proposées</a:t>
            </a:r>
          </a:p>
          <a:p>
            <a:pPr marL="0" indent="0" algn="ctr">
              <a:lnSpc>
                <a:spcPct val="120000"/>
              </a:lnSpc>
              <a:buNone/>
            </a:pPr>
            <a:endParaRPr lang="fr-FR" sz="1800" dirty="0"/>
          </a:p>
          <a:p>
            <a:pPr marL="0" indent="0" algn="ctr">
              <a:lnSpc>
                <a:spcPct val="120000"/>
              </a:lnSpc>
              <a:buNone/>
            </a:pPr>
            <a:endParaRPr lang="fr-FR" sz="1800" dirty="0"/>
          </a:p>
          <a:p>
            <a:pPr marL="0" indent="0" algn="ctr">
              <a:lnSpc>
                <a:spcPct val="120000"/>
              </a:lnSpc>
              <a:buNone/>
            </a:pPr>
            <a:endParaRPr lang="fr-FR" sz="1800" dirty="0"/>
          </a:p>
          <a:p>
            <a:pPr marL="0" indent="0" algn="ctr">
              <a:lnSpc>
                <a:spcPct val="120000"/>
              </a:lnSpc>
              <a:buNone/>
            </a:pPr>
            <a:endParaRPr lang="fr-FR" sz="18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28D47BC-CC11-48A5-AAF8-F386DD32A1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79"/>
          <a:stretch/>
        </p:blipFill>
        <p:spPr>
          <a:xfrm>
            <a:off x="5606191" y="1087648"/>
            <a:ext cx="4191129" cy="56082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59ACDB9-A8D9-4792-B247-1FD291219DF1}"/>
              </a:ext>
            </a:extLst>
          </p:cNvPr>
          <p:cNvSpPr/>
          <p:nvPr/>
        </p:nvSpPr>
        <p:spPr>
          <a:xfrm>
            <a:off x="8782002" y="2887082"/>
            <a:ext cx="1015317" cy="25452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294E1C-6131-4462-88B2-3409F10437BB}"/>
              </a:ext>
            </a:extLst>
          </p:cNvPr>
          <p:cNvSpPr/>
          <p:nvPr/>
        </p:nvSpPr>
        <p:spPr>
          <a:xfrm>
            <a:off x="5681777" y="3435520"/>
            <a:ext cx="1432459" cy="25452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4000C9-115B-4B80-AD62-190B6A69A8BB}"/>
              </a:ext>
            </a:extLst>
          </p:cNvPr>
          <p:cNvSpPr/>
          <p:nvPr/>
        </p:nvSpPr>
        <p:spPr>
          <a:xfrm>
            <a:off x="5843508" y="3837257"/>
            <a:ext cx="2843292" cy="41750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4D5725-9D9D-47FA-870C-5484E480685E}"/>
              </a:ext>
            </a:extLst>
          </p:cNvPr>
          <p:cNvSpPr/>
          <p:nvPr/>
        </p:nvSpPr>
        <p:spPr>
          <a:xfrm>
            <a:off x="5843508" y="5497467"/>
            <a:ext cx="753235" cy="25452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3A9C3686-BAA5-4F6F-AD12-D19AFB7F88DA}"/>
              </a:ext>
            </a:extLst>
          </p:cNvPr>
          <p:cNvSpPr txBox="1">
            <a:spLocks/>
          </p:cNvSpPr>
          <p:nvPr/>
        </p:nvSpPr>
        <p:spPr>
          <a:xfrm>
            <a:off x="10161037" y="2365032"/>
            <a:ext cx="1632857" cy="673149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400" dirty="0"/>
              <a:t>Nombre d’utilisateurs de cette extension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sz="1400" dirty="0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0D4FB3DE-3C5C-4D37-A110-F07AE8CB408D}"/>
              </a:ext>
            </a:extLst>
          </p:cNvPr>
          <p:cNvCxnSpPr>
            <a:cxnSpLocks/>
            <a:stCxn id="7" idx="3"/>
            <a:endCxn id="12" idx="1"/>
          </p:cNvCxnSpPr>
          <p:nvPr/>
        </p:nvCxnSpPr>
        <p:spPr>
          <a:xfrm flipV="1">
            <a:off x="9797319" y="2701607"/>
            <a:ext cx="363718" cy="31273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25F8324B-4F39-4ECA-8299-C495E81A5D17}"/>
              </a:ext>
            </a:extLst>
          </p:cNvPr>
          <p:cNvCxnSpPr>
            <a:cxnSpLocks/>
            <a:stCxn id="8" idx="3"/>
            <a:endCxn id="17" idx="1"/>
          </p:cNvCxnSpPr>
          <p:nvPr/>
        </p:nvCxnSpPr>
        <p:spPr>
          <a:xfrm flipV="1">
            <a:off x="7114236" y="3493867"/>
            <a:ext cx="3046800" cy="68915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21431951-420E-4FD0-B529-C55EEC926FE5}"/>
              </a:ext>
            </a:extLst>
          </p:cNvPr>
          <p:cNvCxnSpPr>
            <a:cxnSpLocks/>
            <a:stCxn id="10" idx="3"/>
            <a:endCxn id="22" idx="1"/>
          </p:cNvCxnSpPr>
          <p:nvPr/>
        </p:nvCxnSpPr>
        <p:spPr>
          <a:xfrm>
            <a:off x="8686800" y="4046008"/>
            <a:ext cx="1474236" cy="22079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contenu 11">
            <a:extLst>
              <a:ext uri="{FF2B5EF4-FFF2-40B4-BE49-F238E27FC236}">
                <a16:creationId xmlns:a16="http://schemas.microsoft.com/office/drawing/2014/main" id="{8F4C1899-788E-4CA0-98A0-14D282EC3D67}"/>
              </a:ext>
            </a:extLst>
          </p:cNvPr>
          <p:cNvSpPr txBox="1">
            <a:spLocks/>
          </p:cNvSpPr>
          <p:nvPr/>
        </p:nvSpPr>
        <p:spPr>
          <a:xfrm>
            <a:off x="10161036" y="3324848"/>
            <a:ext cx="1632857" cy="338038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400" dirty="0"/>
              <a:t>Nom de l’extension</a:t>
            </a:r>
          </a:p>
        </p:txBody>
      </p:sp>
      <p:sp>
        <p:nvSpPr>
          <p:cNvPr id="22" name="Espace réservé du contenu 11">
            <a:extLst>
              <a:ext uri="{FF2B5EF4-FFF2-40B4-BE49-F238E27FC236}">
                <a16:creationId xmlns:a16="http://schemas.microsoft.com/office/drawing/2014/main" id="{631B2AC3-198C-4A1E-A8C9-E80B934763E3}"/>
              </a:ext>
            </a:extLst>
          </p:cNvPr>
          <p:cNvSpPr txBox="1">
            <a:spLocks/>
          </p:cNvSpPr>
          <p:nvPr/>
        </p:nvSpPr>
        <p:spPr>
          <a:xfrm>
            <a:off x="10161036" y="4047468"/>
            <a:ext cx="1632857" cy="438666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400" dirty="0"/>
              <a:t>Résumé de son utilisation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sz="1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1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1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1400" dirty="0"/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9AED1C59-35BA-4753-B877-BD187374CCB7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6596743" y="5624729"/>
            <a:ext cx="3491482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space réservé du contenu 11">
            <a:extLst>
              <a:ext uri="{FF2B5EF4-FFF2-40B4-BE49-F238E27FC236}">
                <a16:creationId xmlns:a16="http://schemas.microsoft.com/office/drawing/2014/main" id="{3BAA249B-1F1E-4AAC-BE01-5FE64ACB4200}"/>
              </a:ext>
            </a:extLst>
          </p:cNvPr>
          <p:cNvSpPr txBox="1">
            <a:spLocks/>
          </p:cNvSpPr>
          <p:nvPr/>
        </p:nvSpPr>
        <p:spPr>
          <a:xfrm>
            <a:off x="10088225" y="5069079"/>
            <a:ext cx="2030963" cy="978855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400" dirty="0"/>
              <a:t>Note globale donnée par les utilisateurs :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1400" dirty="0"/>
              <a:t>5 étoiles est la note maximale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sz="1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1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1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14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3AF85DF-350E-482E-A3E7-81ADAA350C8E}"/>
              </a:ext>
            </a:extLst>
          </p:cNvPr>
          <p:cNvSpPr/>
          <p:nvPr/>
        </p:nvSpPr>
        <p:spPr>
          <a:xfrm>
            <a:off x="8686800" y="1418491"/>
            <a:ext cx="1015317" cy="25452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space réservé du contenu 11">
            <a:extLst>
              <a:ext uri="{FF2B5EF4-FFF2-40B4-BE49-F238E27FC236}">
                <a16:creationId xmlns:a16="http://schemas.microsoft.com/office/drawing/2014/main" id="{264FAED1-C39C-4658-8A0B-D2C73FD738B4}"/>
              </a:ext>
            </a:extLst>
          </p:cNvPr>
          <p:cNvSpPr txBox="1">
            <a:spLocks/>
          </p:cNvSpPr>
          <p:nvPr/>
        </p:nvSpPr>
        <p:spPr>
          <a:xfrm>
            <a:off x="10279312" y="1299493"/>
            <a:ext cx="1632857" cy="502508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400" dirty="0"/>
              <a:t>Nom de votre recherche</a:t>
            </a:r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5301980B-E9D4-4844-88E7-2E91D0AF92D0}"/>
              </a:ext>
            </a:extLst>
          </p:cNvPr>
          <p:cNvCxnSpPr>
            <a:cxnSpLocks/>
            <a:stCxn id="33" idx="3"/>
            <a:endCxn id="34" idx="1"/>
          </p:cNvCxnSpPr>
          <p:nvPr/>
        </p:nvCxnSpPr>
        <p:spPr>
          <a:xfrm>
            <a:off x="9702117" y="1545753"/>
            <a:ext cx="577195" cy="4994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3893031-326E-BD6D-9378-A264C35EA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154D-DAAF-4008-A9A0-8741D1EAB3A6}" type="datetime1">
              <a:rPr lang="fr-FR" smtClean="0"/>
              <a:t>01/02/2023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9FEE00-D480-5D96-321E-B60167A2B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Ordinateur - 2/10 navigation web-formulaires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C28EFE2-91DD-72E4-24D7-887BA05E8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8031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Tout un programme !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0BC97653-4803-44CC-B24A-E7C9FBFC4830}"/>
              </a:ext>
            </a:extLst>
          </p:cNvPr>
          <p:cNvSpPr txBox="1"/>
          <p:nvPr/>
        </p:nvSpPr>
        <p:spPr>
          <a:xfrm>
            <a:off x="2537752" y="3167389"/>
            <a:ext cx="643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👉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01FD697-96A2-47C8-B912-3F239AC78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E2C1-505E-41B1-8AE2-B0290ECEEB00}" type="datetime1">
              <a:rPr lang="fr-FR" smtClean="0"/>
              <a:t>01/02/2023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5535C9C-5C29-4887-A688-9790E5A2C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Ordinateur - 2/10 navigation web-formulaires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7F5F2A-6FCD-40B8-B51A-34ABD3504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5646127-9D8A-8EDC-E161-163009A97774}"/>
              </a:ext>
            </a:extLst>
          </p:cNvPr>
          <p:cNvSpPr txBox="1"/>
          <p:nvPr/>
        </p:nvSpPr>
        <p:spPr>
          <a:xfrm>
            <a:off x="3181726" y="1914936"/>
            <a:ext cx="791081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5 ateliers consécutifs :</a:t>
            </a:r>
          </a:p>
          <a:p>
            <a:endParaRPr lang="fr-FR" sz="2800" dirty="0"/>
          </a:p>
          <a:p>
            <a:r>
              <a:rPr lang="fr-FR" sz="2800" dirty="0"/>
              <a:t>1/ Et la sécurité dans tout ça ?</a:t>
            </a:r>
          </a:p>
          <a:p>
            <a:r>
              <a:rPr lang="fr-FR" sz="2800" dirty="0"/>
              <a:t>2/ Navigation web</a:t>
            </a:r>
          </a:p>
          <a:p>
            <a:r>
              <a:rPr lang="fr-FR" sz="2800" dirty="0"/>
              <a:t>3/ Le bureau, l’explorateur </a:t>
            </a:r>
            <a:r>
              <a:rPr lang="fr-FR" sz="2800" dirty="0" err="1"/>
              <a:t>windows</a:t>
            </a:r>
            <a:r>
              <a:rPr lang="fr-FR" sz="2800" dirty="0"/>
              <a:t>…</a:t>
            </a:r>
          </a:p>
          <a:p>
            <a:r>
              <a:rPr lang="fr-FR" sz="2800" dirty="0"/>
              <a:t>4/ Le traitement de texte</a:t>
            </a:r>
          </a:p>
          <a:p>
            <a:r>
              <a:rPr lang="fr-FR" sz="2800" dirty="0"/>
              <a:t>5/ Retour sur les mails | Infos sur les démarches</a:t>
            </a:r>
          </a:p>
        </p:txBody>
      </p:sp>
    </p:spTree>
    <p:extLst>
      <p:ext uri="{BB962C8B-B14F-4D97-AF65-F5344CB8AC3E}">
        <p14:creationId xmlns:p14="http://schemas.microsoft.com/office/powerpoint/2010/main" val="645676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B3F5A0C9-7854-49E2-9C3B-1E19A7C36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12" y="1154192"/>
            <a:ext cx="10391192" cy="536612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400" b="1" dirty="0">
                <a:solidFill>
                  <a:schemeClr val="bg1"/>
                </a:solidFill>
              </a:rPr>
              <a:t>🔍 </a:t>
            </a:r>
            <a:r>
              <a:rPr lang="fr-FR" sz="4000" b="1" dirty="0"/>
              <a:t>Comment les trouver et les installer ?</a:t>
            </a:r>
            <a:endParaRPr lang="fr-FR" sz="4000" dirty="0">
              <a:solidFill>
                <a:srgbClr val="FFC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59ACDB9-A8D9-4792-B247-1FD291219DF1}"/>
              </a:ext>
            </a:extLst>
          </p:cNvPr>
          <p:cNvSpPr/>
          <p:nvPr/>
        </p:nvSpPr>
        <p:spPr>
          <a:xfrm>
            <a:off x="7469155" y="1480048"/>
            <a:ext cx="1015317" cy="33803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294E1C-6131-4462-88B2-3409F10437BB}"/>
              </a:ext>
            </a:extLst>
          </p:cNvPr>
          <p:cNvSpPr/>
          <p:nvPr/>
        </p:nvSpPr>
        <p:spPr>
          <a:xfrm>
            <a:off x="970384" y="2103321"/>
            <a:ext cx="3144416" cy="34958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4D5725-9D9D-47FA-870C-5484E480685E}"/>
              </a:ext>
            </a:extLst>
          </p:cNvPr>
          <p:cNvSpPr/>
          <p:nvPr/>
        </p:nvSpPr>
        <p:spPr>
          <a:xfrm>
            <a:off x="9829681" y="1459917"/>
            <a:ext cx="753235" cy="35816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3A9C3686-BAA5-4F6F-AD12-D19AFB7F88DA}"/>
              </a:ext>
            </a:extLst>
          </p:cNvPr>
          <p:cNvSpPr txBox="1">
            <a:spLocks/>
          </p:cNvSpPr>
          <p:nvPr/>
        </p:nvSpPr>
        <p:spPr>
          <a:xfrm>
            <a:off x="7469155" y="3184717"/>
            <a:ext cx="1632857" cy="673149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400" dirty="0"/>
              <a:t>Nombre d’utilisateurs de cette extension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sz="1400" dirty="0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0D4FB3DE-3C5C-4D37-A110-F07AE8CB408D}"/>
              </a:ext>
            </a:extLst>
          </p:cNvPr>
          <p:cNvCxnSpPr>
            <a:cxnSpLocks/>
            <a:stCxn id="7" idx="1"/>
          </p:cNvCxnSpPr>
          <p:nvPr/>
        </p:nvCxnSpPr>
        <p:spPr>
          <a:xfrm>
            <a:off x="7469155" y="1649066"/>
            <a:ext cx="359229" cy="1535651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25F8324B-4F39-4ECA-8299-C495E81A5D17}"/>
              </a:ext>
            </a:extLst>
          </p:cNvPr>
          <p:cNvCxnSpPr>
            <a:cxnSpLocks/>
            <a:stCxn id="8" idx="3"/>
            <a:endCxn id="17" idx="1"/>
          </p:cNvCxnSpPr>
          <p:nvPr/>
        </p:nvCxnSpPr>
        <p:spPr>
          <a:xfrm flipH="1" flipV="1">
            <a:off x="4002267" y="1587180"/>
            <a:ext cx="112533" cy="690931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21431951-420E-4FD0-B529-C55EEC926FE5}"/>
              </a:ext>
            </a:extLst>
          </p:cNvPr>
          <p:cNvCxnSpPr>
            <a:cxnSpLocks/>
            <a:stCxn id="10" idx="0"/>
            <a:endCxn id="22" idx="2"/>
          </p:cNvCxnSpPr>
          <p:nvPr/>
        </p:nvCxnSpPr>
        <p:spPr>
          <a:xfrm flipH="1" flipV="1">
            <a:off x="6571551" y="2517249"/>
            <a:ext cx="75952" cy="340726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contenu 11">
            <a:extLst>
              <a:ext uri="{FF2B5EF4-FFF2-40B4-BE49-F238E27FC236}">
                <a16:creationId xmlns:a16="http://schemas.microsoft.com/office/drawing/2014/main" id="{8F4C1899-788E-4CA0-98A0-14D282EC3D67}"/>
              </a:ext>
            </a:extLst>
          </p:cNvPr>
          <p:cNvSpPr txBox="1">
            <a:spLocks/>
          </p:cNvSpPr>
          <p:nvPr/>
        </p:nvSpPr>
        <p:spPr>
          <a:xfrm>
            <a:off x="4002267" y="1418161"/>
            <a:ext cx="1632857" cy="338038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400" dirty="0"/>
              <a:t>Nom de l’extension</a:t>
            </a:r>
          </a:p>
        </p:txBody>
      </p:sp>
      <p:sp>
        <p:nvSpPr>
          <p:cNvPr id="22" name="Espace réservé du contenu 11">
            <a:extLst>
              <a:ext uri="{FF2B5EF4-FFF2-40B4-BE49-F238E27FC236}">
                <a16:creationId xmlns:a16="http://schemas.microsoft.com/office/drawing/2014/main" id="{631B2AC3-198C-4A1E-A8C9-E80B934763E3}"/>
              </a:ext>
            </a:extLst>
          </p:cNvPr>
          <p:cNvSpPr txBox="1">
            <a:spLocks/>
          </p:cNvSpPr>
          <p:nvPr/>
        </p:nvSpPr>
        <p:spPr>
          <a:xfrm>
            <a:off x="5944095" y="2205852"/>
            <a:ext cx="1254912" cy="311397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400" dirty="0"/>
              <a:t>Pour l’installer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sz="1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1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1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1400" dirty="0"/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9AED1C59-35BA-4753-B877-BD187374CCB7}"/>
              </a:ext>
            </a:extLst>
          </p:cNvPr>
          <p:cNvCxnSpPr>
            <a:cxnSpLocks/>
            <a:endCxn id="27" idx="1"/>
          </p:cNvCxnSpPr>
          <p:nvPr/>
        </p:nvCxnSpPr>
        <p:spPr>
          <a:xfrm flipV="1">
            <a:off x="10582916" y="1496117"/>
            <a:ext cx="196934" cy="15294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space réservé du contenu 11">
            <a:extLst>
              <a:ext uri="{FF2B5EF4-FFF2-40B4-BE49-F238E27FC236}">
                <a16:creationId xmlns:a16="http://schemas.microsoft.com/office/drawing/2014/main" id="{3BAA249B-1F1E-4AAC-BE01-5FE64ACB4200}"/>
              </a:ext>
            </a:extLst>
          </p:cNvPr>
          <p:cNvSpPr txBox="1">
            <a:spLocks/>
          </p:cNvSpPr>
          <p:nvPr/>
        </p:nvSpPr>
        <p:spPr>
          <a:xfrm>
            <a:off x="10779850" y="1159542"/>
            <a:ext cx="1327184" cy="673150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400" dirty="0"/>
              <a:t>Note globale donnée par les utilisateurs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sz="1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14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3AF85DF-350E-482E-A3E7-81ADAA350C8E}"/>
              </a:ext>
            </a:extLst>
          </p:cNvPr>
          <p:cNvSpPr/>
          <p:nvPr/>
        </p:nvSpPr>
        <p:spPr>
          <a:xfrm>
            <a:off x="970384" y="1355250"/>
            <a:ext cx="1015317" cy="62284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space réservé du contenu 11">
            <a:extLst>
              <a:ext uri="{FF2B5EF4-FFF2-40B4-BE49-F238E27FC236}">
                <a16:creationId xmlns:a16="http://schemas.microsoft.com/office/drawing/2014/main" id="{264FAED1-C39C-4658-8A0B-D2C73FD738B4}"/>
              </a:ext>
            </a:extLst>
          </p:cNvPr>
          <p:cNvSpPr txBox="1">
            <a:spLocks/>
          </p:cNvSpPr>
          <p:nvPr/>
        </p:nvSpPr>
        <p:spPr>
          <a:xfrm>
            <a:off x="2274266" y="1156236"/>
            <a:ext cx="973211" cy="294558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400" dirty="0"/>
              <a:t>Icône</a:t>
            </a:r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5301980B-E9D4-4844-88E7-2E91D0AF92D0}"/>
              </a:ext>
            </a:extLst>
          </p:cNvPr>
          <p:cNvCxnSpPr>
            <a:cxnSpLocks/>
            <a:stCxn id="33" idx="3"/>
            <a:endCxn id="34" idx="1"/>
          </p:cNvCxnSpPr>
          <p:nvPr/>
        </p:nvCxnSpPr>
        <p:spPr>
          <a:xfrm flipV="1">
            <a:off x="1985701" y="1303515"/>
            <a:ext cx="288565" cy="363155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Image 37">
            <a:extLst>
              <a:ext uri="{FF2B5EF4-FFF2-40B4-BE49-F238E27FC236}">
                <a16:creationId xmlns:a16="http://schemas.microsoft.com/office/drawing/2014/main" id="{313CD460-C61B-421A-A713-C50AC5F66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690" y="2887082"/>
            <a:ext cx="1015317" cy="5419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44000C9-115B-4B80-AD62-190B6A69A8BB}"/>
              </a:ext>
            </a:extLst>
          </p:cNvPr>
          <p:cNvSpPr/>
          <p:nvPr/>
        </p:nvSpPr>
        <p:spPr>
          <a:xfrm>
            <a:off x="6095999" y="2857975"/>
            <a:ext cx="1103007" cy="56586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space réservé du contenu 11">
            <a:extLst>
              <a:ext uri="{FF2B5EF4-FFF2-40B4-BE49-F238E27FC236}">
                <a16:creationId xmlns:a16="http://schemas.microsoft.com/office/drawing/2014/main" id="{8B9F2F7F-0327-43D8-A2F2-7E9FE08637A1}"/>
              </a:ext>
            </a:extLst>
          </p:cNvPr>
          <p:cNvSpPr txBox="1">
            <a:spLocks/>
          </p:cNvSpPr>
          <p:nvPr/>
        </p:nvSpPr>
        <p:spPr>
          <a:xfrm>
            <a:off x="6553317" y="4072349"/>
            <a:ext cx="1831676" cy="549017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400" dirty="0"/>
              <a:t>Pour montrer ce que propose l’extension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sz="1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1400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7AC3F0E-4319-482E-AA15-039342F8676C}"/>
              </a:ext>
            </a:extLst>
          </p:cNvPr>
          <p:cNvSpPr/>
          <p:nvPr/>
        </p:nvSpPr>
        <p:spPr>
          <a:xfrm>
            <a:off x="4666460" y="3967768"/>
            <a:ext cx="1254912" cy="33803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F6B15EE8-7D89-41C3-B2E4-57B0A000256F}"/>
              </a:ext>
            </a:extLst>
          </p:cNvPr>
          <p:cNvCxnSpPr>
            <a:cxnSpLocks/>
            <a:stCxn id="61" idx="3"/>
            <a:endCxn id="60" idx="1"/>
          </p:cNvCxnSpPr>
          <p:nvPr/>
        </p:nvCxnSpPr>
        <p:spPr>
          <a:xfrm>
            <a:off x="5921372" y="4136786"/>
            <a:ext cx="631945" cy="210072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20CF228-8F7C-6BEF-2011-D3967178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AB36-292E-4D0B-933D-DA84E55CB5CF}" type="datetime1">
              <a:rPr lang="fr-FR" smtClean="0"/>
              <a:t>01/02/2023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4A22CF-48D1-3981-2B80-0F2275311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Ordinateur - 2/10 navigation web-formulaires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1E5F31-E720-B332-C264-E7C5EE52A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6257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2363F2C-B6B8-4081-9465-3D33A1BD49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42"/>
          <a:stretch/>
        </p:blipFill>
        <p:spPr>
          <a:xfrm>
            <a:off x="334088" y="1328725"/>
            <a:ext cx="11699203" cy="509928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400" b="1" dirty="0">
                <a:solidFill>
                  <a:schemeClr val="bg1"/>
                </a:solidFill>
              </a:rPr>
              <a:t>🔍 </a:t>
            </a:r>
            <a:r>
              <a:rPr lang="fr-FR" sz="4000" b="1" dirty="0"/>
              <a:t>Comment les trouver et les installer ?</a:t>
            </a:r>
            <a:endParaRPr lang="fr-FR" sz="4000" dirty="0">
              <a:solidFill>
                <a:srgbClr val="FFC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57FFBED6-91C1-4CC2-A0A7-C460E46FB34C}"/>
              </a:ext>
            </a:extLst>
          </p:cNvPr>
          <p:cNvSpPr/>
          <p:nvPr/>
        </p:nvSpPr>
        <p:spPr>
          <a:xfrm>
            <a:off x="334088" y="1473574"/>
            <a:ext cx="1410736" cy="34958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3679E374-25F0-422D-848C-9CFA68BF1B40}"/>
              </a:ext>
            </a:extLst>
          </p:cNvPr>
          <p:cNvCxnSpPr>
            <a:cxnSpLocks/>
            <a:stCxn id="26" idx="0"/>
            <a:endCxn id="29" idx="2"/>
          </p:cNvCxnSpPr>
          <p:nvPr/>
        </p:nvCxnSpPr>
        <p:spPr>
          <a:xfrm flipV="1">
            <a:off x="1039456" y="1147666"/>
            <a:ext cx="11400" cy="32590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space réservé du contenu 11">
            <a:extLst>
              <a:ext uri="{FF2B5EF4-FFF2-40B4-BE49-F238E27FC236}">
                <a16:creationId xmlns:a16="http://schemas.microsoft.com/office/drawing/2014/main" id="{F5CC1262-2F51-4087-9406-50F06EBCADB1}"/>
              </a:ext>
            </a:extLst>
          </p:cNvPr>
          <p:cNvSpPr txBox="1">
            <a:spLocks/>
          </p:cNvSpPr>
          <p:nvPr/>
        </p:nvSpPr>
        <p:spPr>
          <a:xfrm>
            <a:off x="345488" y="220422"/>
            <a:ext cx="1410735" cy="92724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400" dirty="0"/>
              <a:t>Les autorisations dont a besoin l’extension pour fonctionner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7808210-2E56-46B6-9224-AE023F4E51ED}"/>
              </a:ext>
            </a:extLst>
          </p:cNvPr>
          <p:cNvSpPr/>
          <p:nvPr/>
        </p:nvSpPr>
        <p:spPr>
          <a:xfrm>
            <a:off x="4763093" y="1924552"/>
            <a:ext cx="5090034" cy="112655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AEB8B999-70E4-4A14-8DE6-3E050265C4B6}"/>
              </a:ext>
            </a:extLst>
          </p:cNvPr>
          <p:cNvCxnSpPr>
            <a:cxnSpLocks/>
            <a:stCxn id="37" idx="3"/>
            <a:endCxn id="40" idx="2"/>
          </p:cNvCxnSpPr>
          <p:nvPr/>
        </p:nvCxnSpPr>
        <p:spPr>
          <a:xfrm flipV="1">
            <a:off x="9853127" y="1939437"/>
            <a:ext cx="996562" cy="548394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space réservé du contenu 11">
            <a:extLst>
              <a:ext uri="{FF2B5EF4-FFF2-40B4-BE49-F238E27FC236}">
                <a16:creationId xmlns:a16="http://schemas.microsoft.com/office/drawing/2014/main" id="{166FCBE8-F6BF-44A4-8DD3-65BE5E4463DB}"/>
              </a:ext>
            </a:extLst>
          </p:cNvPr>
          <p:cNvSpPr txBox="1">
            <a:spLocks/>
          </p:cNvSpPr>
          <p:nvPr/>
        </p:nvSpPr>
        <p:spPr>
          <a:xfrm>
            <a:off x="10144321" y="1232720"/>
            <a:ext cx="1410735" cy="70671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400" dirty="0"/>
              <a:t>Résumé de l’utilisation de l’extension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CF2856E-578B-41C5-97D6-8BD76527475E}"/>
              </a:ext>
            </a:extLst>
          </p:cNvPr>
          <p:cNvSpPr/>
          <p:nvPr/>
        </p:nvSpPr>
        <p:spPr>
          <a:xfrm>
            <a:off x="4763093" y="3429000"/>
            <a:ext cx="2300180" cy="36644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9DF7F9BD-3F6F-4974-A6F2-12DA474DCE9F}"/>
              </a:ext>
            </a:extLst>
          </p:cNvPr>
          <p:cNvCxnSpPr>
            <a:cxnSpLocks/>
            <a:stCxn id="45" idx="3"/>
            <a:endCxn id="47" idx="1"/>
          </p:cNvCxnSpPr>
          <p:nvPr/>
        </p:nvCxnSpPr>
        <p:spPr>
          <a:xfrm flipV="1">
            <a:off x="7063273" y="3522899"/>
            <a:ext cx="498695" cy="89324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Espace réservé du contenu 11">
            <a:extLst>
              <a:ext uri="{FF2B5EF4-FFF2-40B4-BE49-F238E27FC236}">
                <a16:creationId xmlns:a16="http://schemas.microsoft.com/office/drawing/2014/main" id="{D804DEAD-7D34-4EEF-9645-D98422CE2D0A}"/>
              </a:ext>
            </a:extLst>
          </p:cNvPr>
          <p:cNvSpPr txBox="1">
            <a:spLocks/>
          </p:cNvSpPr>
          <p:nvPr/>
        </p:nvSpPr>
        <p:spPr>
          <a:xfrm>
            <a:off x="7561968" y="3169540"/>
            <a:ext cx="1410735" cy="70671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400" dirty="0"/>
              <a:t>Autres extensions avec la même utilité</a:t>
            </a:r>
          </a:p>
        </p:txBody>
      </p:sp>
      <p:sp>
        <p:nvSpPr>
          <p:cNvPr id="54" name="Espace réservé du contenu 11">
            <a:extLst>
              <a:ext uri="{FF2B5EF4-FFF2-40B4-BE49-F238E27FC236}">
                <a16:creationId xmlns:a16="http://schemas.microsoft.com/office/drawing/2014/main" id="{B177D9D7-FD38-4676-ADBD-598B102A5A29}"/>
              </a:ext>
            </a:extLst>
          </p:cNvPr>
          <p:cNvSpPr txBox="1">
            <a:spLocks/>
          </p:cNvSpPr>
          <p:nvPr/>
        </p:nvSpPr>
        <p:spPr>
          <a:xfrm>
            <a:off x="2549616" y="3876257"/>
            <a:ext cx="1410735" cy="54093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400" dirty="0"/>
              <a:t>Informations plus techniques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1E7178B-0552-4BF5-83F5-C5875828C03F}"/>
              </a:ext>
            </a:extLst>
          </p:cNvPr>
          <p:cNvSpPr/>
          <p:nvPr/>
        </p:nvSpPr>
        <p:spPr>
          <a:xfrm>
            <a:off x="497758" y="3612223"/>
            <a:ext cx="1554977" cy="36644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2F3A8AA0-3D8A-4B06-82D7-D0F98526E149}"/>
              </a:ext>
            </a:extLst>
          </p:cNvPr>
          <p:cNvCxnSpPr>
            <a:cxnSpLocks/>
            <a:stCxn id="55" idx="3"/>
            <a:endCxn id="54" idx="1"/>
          </p:cNvCxnSpPr>
          <p:nvPr/>
        </p:nvCxnSpPr>
        <p:spPr>
          <a:xfrm>
            <a:off x="2052735" y="3795446"/>
            <a:ext cx="496881" cy="35127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B14E716-E178-56A1-2EB4-36A77A2EA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248E-DA4E-4956-AC58-34A35583AC65}" type="datetime1">
              <a:rPr lang="fr-FR" smtClean="0"/>
              <a:t>01/02/2023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343473A-179B-AD3C-9A71-73D736213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Ordinateur - 2/10 navigation web-formulaires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EBE0217-92C6-BC2C-02D3-D361A56A5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8150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B3F5A0C9-7854-49E2-9C3B-1E19A7C364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111" b="51435"/>
          <a:stretch/>
        </p:blipFill>
        <p:spPr>
          <a:xfrm>
            <a:off x="134729" y="1242834"/>
            <a:ext cx="6638786" cy="2606044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400" b="1" dirty="0">
                <a:solidFill>
                  <a:schemeClr val="bg1"/>
                </a:solidFill>
              </a:rPr>
              <a:t>🔍 </a:t>
            </a:r>
            <a:r>
              <a:rPr lang="fr-FR" sz="4000" b="1" dirty="0"/>
              <a:t>Comment les trouver et les installer ?</a:t>
            </a:r>
            <a:endParaRPr lang="fr-FR" sz="4000" dirty="0">
              <a:solidFill>
                <a:srgbClr val="FFC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21431951-420E-4FD0-B529-C55EEC926FE5}"/>
              </a:ext>
            </a:extLst>
          </p:cNvPr>
          <p:cNvCxnSpPr>
            <a:cxnSpLocks/>
            <a:stCxn id="22" idx="2"/>
            <a:endCxn id="10" idx="1"/>
          </p:cNvCxnSpPr>
          <p:nvPr/>
        </p:nvCxnSpPr>
        <p:spPr>
          <a:xfrm>
            <a:off x="4819643" y="2932864"/>
            <a:ext cx="843849" cy="293394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contenu 11">
            <a:extLst>
              <a:ext uri="{FF2B5EF4-FFF2-40B4-BE49-F238E27FC236}">
                <a16:creationId xmlns:a16="http://schemas.microsoft.com/office/drawing/2014/main" id="{631B2AC3-198C-4A1E-A8C9-E80B934763E3}"/>
              </a:ext>
            </a:extLst>
          </p:cNvPr>
          <p:cNvSpPr txBox="1">
            <a:spLocks/>
          </p:cNvSpPr>
          <p:nvPr/>
        </p:nvSpPr>
        <p:spPr>
          <a:xfrm>
            <a:off x="4192187" y="2285900"/>
            <a:ext cx="1254912" cy="64696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400" dirty="0"/>
              <a:t>Si je souhaite l’installer, je clique ici !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sz="1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1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1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1400" dirty="0"/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313CD460-C61B-421A-A713-C50AC5F66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7336" y="2966288"/>
            <a:ext cx="1015317" cy="5419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44000C9-115B-4B80-AD62-190B6A69A8BB}"/>
              </a:ext>
            </a:extLst>
          </p:cNvPr>
          <p:cNvSpPr/>
          <p:nvPr/>
        </p:nvSpPr>
        <p:spPr>
          <a:xfrm>
            <a:off x="5663492" y="2943325"/>
            <a:ext cx="1103007" cy="56586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03894F3-F378-4360-8EBF-3DAC2B9019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2057" y="4334920"/>
            <a:ext cx="3629532" cy="1457528"/>
          </a:xfrm>
          <a:prstGeom prst="rect">
            <a:avLst/>
          </a:prstGeom>
          <a:ln>
            <a:solidFill>
              <a:srgbClr val="FFC000"/>
            </a:solidFill>
          </a:ln>
        </p:spPr>
      </p:pic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7886C68E-B6EF-497D-96A8-0A754527446C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5021589" y="3509191"/>
            <a:ext cx="1193407" cy="85406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76FBEF75-9A7F-48F0-8C10-6EDA4D954181}"/>
              </a:ext>
            </a:extLst>
          </p:cNvPr>
          <p:cNvSpPr/>
          <p:nvPr/>
        </p:nvSpPr>
        <p:spPr>
          <a:xfrm>
            <a:off x="3454122" y="5391894"/>
            <a:ext cx="755781" cy="41444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4BEC8939-4BF1-4CAD-B58B-89E97BED67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7520" y="1436067"/>
            <a:ext cx="4723835" cy="4993363"/>
          </a:xfrm>
          <a:prstGeom prst="rect">
            <a:avLst/>
          </a:prstGeom>
          <a:ln>
            <a:solidFill>
              <a:srgbClr val="FFC000"/>
            </a:solidFill>
          </a:ln>
        </p:spPr>
      </p:pic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C557F68B-C3B3-4857-9798-A42D76DCEEB3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5021589" y="4646184"/>
            <a:ext cx="2105931" cy="41750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8315E2D4-8A1B-4ADB-9D69-6E153714091D}"/>
              </a:ext>
            </a:extLst>
          </p:cNvPr>
          <p:cNvSpPr/>
          <p:nvPr/>
        </p:nvSpPr>
        <p:spPr>
          <a:xfrm>
            <a:off x="7273453" y="6027575"/>
            <a:ext cx="1114767" cy="31371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3977312-93B5-C6CC-8CFE-9E6F2F55D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A2DC-0E32-4832-88F0-EC53703D1A99}" type="datetime1">
              <a:rPr lang="fr-FR" smtClean="0"/>
              <a:t>01/02/2023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A786AF0-AB6E-984C-D0E0-97952FCA8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Ordinateur - 2/10 navigation web-formulaires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09874C-3207-3CD6-D7E8-EEDAFF785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4957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C8E6FFAE-0930-4B59-A2EC-76B4C3C3A3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586"/>
          <a:stretch/>
        </p:blipFill>
        <p:spPr>
          <a:xfrm>
            <a:off x="6386301" y="1373245"/>
            <a:ext cx="5026166" cy="476629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0" y="968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400" b="1" dirty="0">
                <a:solidFill>
                  <a:schemeClr val="bg1"/>
                </a:solidFill>
              </a:rPr>
              <a:t>🔍 </a:t>
            </a:r>
            <a:r>
              <a:rPr lang="fr-FR" sz="4000" b="1" dirty="0"/>
              <a:t>Comment les désinstaller ?</a:t>
            </a:r>
            <a:endParaRPr lang="fr-FR" sz="4000" dirty="0">
              <a:solidFill>
                <a:srgbClr val="FFC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21431951-420E-4FD0-B529-C55EEC926FE5}"/>
              </a:ext>
            </a:extLst>
          </p:cNvPr>
          <p:cNvCxnSpPr>
            <a:cxnSpLocks/>
            <a:stCxn id="22" idx="2"/>
            <a:endCxn id="10" idx="1"/>
          </p:cNvCxnSpPr>
          <p:nvPr/>
        </p:nvCxnSpPr>
        <p:spPr>
          <a:xfrm>
            <a:off x="9389059" y="1789596"/>
            <a:ext cx="1371376" cy="16224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contenu 11">
            <a:extLst>
              <a:ext uri="{FF2B5EF4-FFF2-40B4-BE49-F238E27FC236}">
                <a16:creationId xmlns:a16="http://schemas.microsoft.com/office/drawing/2014/main" id="{631B2AC3-198C-4A1E-A8C9-E80B934763E3}"/>
              </a:ext>
            </a:extLst>
          </p:cNvPr>
          <p:cNvSpPr txBox="1">
            <a:spLocks/>
          </p:cNvSpPr>
          <p:nvPr/>
        </p:nvSpPr>
        <p:spPr>
          <a:xfrm>
            <a:off x="8498487" y="1142632"/>
            <a:ext cx="1781144" cy="64696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400" dirty="0"/>
              <a:t>Si je souhaite l’activer ou la désactiver, je clique ici !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sz="1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1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1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1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4000C9-115B-4B80-AD62-190B6A69A8BB}"/>
              </a:ext>
            </a:extLst>
          </p:cNvPr>
          <p:cNvSpPr/>
          <p:nvPr/>
        </p:nvSpPr>
        <p:spPr>
          <a:xfrm>
            <a:off x="10760435" y="1821858"/>
            <a:ext cx="272332" cy="25996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3B345B-C67F-43BB-B3DD-336CE954445B}"/>
              </a:ext>
            </a:extLst>
          </p:cNvPr>
          <p:cNvSpPr/>
          <p:nvPr/>
        </p:nvSpPr>
        <p:spPr>
          <a:xfrm>
            <a:off x="11015569" y="2454496"/>
            <a:ext cx="272332" cy="25996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space réservé du contenu 11">
            <a:extLst>
              <a:ext uri="{FF2B5EF4-FFF2-40B4-BE49-F238E27FC236}">
                <a16:creationId xmlns:a16="http://schemas.microsoft.com/office/drawing/2014/main" id="{802BFAFC-034B-4075-8CCD-DE8B7CEC3CFD}"/>
              </a:ext>
            </a:extLst>
          </p:cNvPr>
          <p:cNvSpPr txBox="1">
            <a:spLocks/>
          </p:cNvSpPr>
          <p:nvPr/>
        </p:nvSpPr>
        <p:spPr>
          <a:xfrm>
            <a:off x="10497830" y="636984"/>
            <a:ext cx="1422168" cy="108015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400" dirty="0"/>
              <a:t>Si je souhaite la désactiver, je clique ici et je choisis « supprimer »!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sz="1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1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1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1400" dirty="0"/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8B0E9C33-F03C-4F8E-8816-9246D3269B13}"/>
              </a:ext>
            </a:extLst>
          </p:cNvPr>
          <p:cNvCxnSpPr>
            <a:cxnSpLocks/>
            <a:stCxn id="29" idx="2"/>
          </p:cNvCxnSpPr>
          <p:nvPr/>
        </p:nvCxnSpPr>
        <p:spPr>
          <a:xfrm flipH="1">
            <a:off x="11170203" y="1717135"/>
            <a:ext cx="38711" cy="736261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Image 35">
            <a:extLst>
              <a:ext uri="{FF2B5EF4-FFF2-40B4-BE49-F238E27FC236}">
                <a16:creationId xmlns:a16="http://schemas.microsoft.com/office/drawing/2014/main" id="{56AEB1C2-C818-40C1-A531-E7FEC722BA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6" t="3196" r="15471" b="49211"/>
          <a:stretch/>
        </p:blipFill>
        <p:spPr>
          <a:xfrm>
            <a:off x="6170428" y="1217519"/>
            <a:ext cx="290521" cy="279301"/>
          </a:xfrm>
          <a:prstGeom prst="rect">
            <a:avLst/>
          </a:prstGeom>
        </p:spPr>
      </p:pic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E3BD600B-7C90-4AC4-BDD3-BB42930A31A8}"/>
              </a:ext>
            </a:extLst>
          </p:cNvPr>
          <p:cNvCxnSpPr>
            <a:cxnSpLocks/>
          </p:cNvCxnSpPr>
          <p:nvPr/>
        </p:nvCxnSpPr>
        <p:spPr>
          <a:xfrm>
            <a:off x="6095780" y="1216653"/>
            <a:ext cx="0" cy="5286641"/>
          </a:xfrm>
          <a:prstGeom prst="line">
            <a:avLst/>
          </a:prstGeom>
          <a:ln w="57150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Image 38">
            <a:extLst>
              <a:ext uri="{FF2B5EF4-FFF2-40B4-BE49-F238E27FC236}">
                <a16:creationId xmlns:a16="http://schemas.microsoft.com/office/drawing/2014/main" id="{80155037-EC32-43FF-81B8-FAF9EE6AAB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3" t="50000" r="35111"/>
          <a:stretch/>
        </p:blipFill>
        <p:spPr>
          <a:xfrm>
            <a:off x="5701793" y="1216653"/>
            <a:ext cx="290521" cy="293144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1F4992B0-3A7E-48AA-9A07-D6CE4C2C8B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23" r="33506"/>
          <a:stretch/>
        </p:blipFill>
        <p:spPr>
          <a:xfrm>
            <a:off x="63171" y="2150184"/>
            <a:ext cx="5980876" cy="2647999"/>
          </a:xfrm>
          <a:prstGeom prst="rect">
            <a:avLst/>
          </a:prstGeom>
        </p:spPr>
      </p:pic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33C0C945-4271-45BF-8650-50049A09B5D3}"/>
              </a:ext>
            </a:extLst>
          </p:cNvPr>
          <p:cNvCxnSpPr>
            <a:cxnSpLocks/>
            <a:stCxn id="45" idx="2"/>
            <a:endCxn id="46" idx="1"/>
          </p:cNvCxnSpPr>
          <p:nvPr/>
        </p:nvCxnSpPr>
        <p:spPr>
          <a:xfrm>
            <a:off x="1900948" y="2107256"/>
            <a:ext cx="627456" cy="119158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space réservé du contenu 11">
            <a:extLst>
              <a:ext uri="{FF2B5EF4-FFF2-40B4-BE49-F238E27FC236}">
                <a16:creationId xmlns:a16="http://schemas.microsoft.com/office/drawing/2014/main" id="{F03FE837-8063-44D7-981F-F30B5D1BDD88}"/>
              </a:ext>
            </a:extLst>
          </p:cNvPr>
          <p:cNvSpPr txBox="1">
            <a:spLocks/>
          </p:cNvSpPr>
          <p:nvPr/>
        </p:nvSpPr>
        <p:spPr>
          <a:xfrm>
            <a:off x="1273492" y="1278817"/>
            <a:ext cx="1254912" cy="828439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400" dirty="0"/>
              <a:t>Si je souhaite l’activer ou la désactiver, je clique ici !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sz="1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1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1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14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C121B05-7F2D-4559-A621-BBF5DEF295C3}"/>
              </a:ext>
            </a:extLst>
          </p:cNvPr>
          <p:cNvSpPr/>
          <p:nvPr/>
        </p:nvSpPr>
        <p:spPr>
          <a:xfrm>
            <a:off x="2528404" y="3168858"/>
            <a:ext cx="272332" cy="25996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4528848-4E8D-4E70-A441-42E25911484C}"/>
              </a:ext>
            </a:extLst>
          </p:cNvPr>
          <p:cNvSpPr/>
          <p:nvPr/>
        </p:nvSpPr>
        <p:spPr>
          <a:xfrm>
            <a:off x="3725585" y="3109833"/>
            <a:ext cx="652974" cy="25996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space réservé du contenu 11">
            <a:extLst>
              <a:ext uri="{FF2B5EF4-FFF2-40B4-BE49-F238E27FC236}">
                <a16:creationId xmlns:a16="http://schemas.microsoft.com/office/drawing/2014/main" id="{E6EF7D58-B9F1-4E86-BFE0-881877560E6F}"/>
              </a:ext>
            </a:extLst>
          </p:cNvPr>
          <p:cNvSpPr txBox="1">
            <a:spLocks/>
          </p:cNvSpPr>
          <p:nvPr/>
        </p:nvSpPr>
        <p:spPr>
          <a:xfrm>
            <a:off x="3822347" y="1465351"/>
            <a:ext cx="1422168" cy="69051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400" dirty="0"/>
              <a:t>Si je souhaite la désactiver, je clique ici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sz="1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1400" dirty="0"/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45ED16DD-6888-414F-BE69-F612DFE0CB95}"/>
              </a:ext>
            </a:extLst>
          </p:cNvPr>
          <p:cNvCxnSpPr>
            <a:cxnSpLocks/>
            <a:stCxn id="49" idx="2"/>
          </p:cNvCxnSpPr>
          <p:nvPr/>
        </p:nvCxnSpPr>
        <p:spPr>
          <a:xfrm flipH="1">
            <a:off x="4086808" y="2155864"/>
            <a:ext cx="446623" cy="953969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82F9936-6EE6-18BF-264C-4E514A012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FA02-7483-450B-AAD1-1550AA41AD44}" type="datetime1">
              <a:rPr lang="fr-FR" smtClean="0"/>
              <a:t>01/02/2023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5F2EDE-D680-D0D3-5ABE-53D9728BB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Ordinateur - 2/10 navigation web-formulaires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A15711-4F24-F462-1AB6-0976B57F6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57828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0" y="968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400" b="1" dirty="0">
                <a:solidFill>
                  <a:schemeClr val="bg1"/>
                </a:solidFill>
              </a:rPr>
              <a:t>🧐 </a:t>
            </a:r>
            <a:r>
              <a:rPr lang="fr-FR" sz="4000" b="1" dirty="0"/>
              <a:t>Quelques idées pour commencer</a:t>
            </a:r>
            <a:endParaRPr lang="fr-FR" sz="4000" dirty="0">
              <a:solidFill>
                <a:srgbClr val="FFC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contenu 11">
            <a:extLst>
              <a:ext uri="{FF2B5EF4-FFF2-40B4-BE49-F238E27FC236}">
                <a16:creationId xmlns:a16="http://schemas.microsoft.com/office/drawing/2014/main" id="{A3021921-43E3-472D-B9CE-7D3664FE8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678" y="1467392"/>
            <a:ext cx="10722204" cy="454883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2400" b="1" dirty="0" err="1"/>
              <a:t>uBlock</a:t>
            </a:r>
            <a:r>
              <a:rPr lang="fr-FR" sz="2400" b="1" dirty="0"/>
              <a:t> Origin </a:t>
            </a:r>
            <a:r>
              <a:rPr lang="fr-FR" sz="2400" dirty="0"/>
              <a:t>:  permet entre autre de bloquer les publicités sur les pages web</a:t>
            </a:r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r>
              <a:rPr lang="fr-FR" sz="2400" b="1" dirty="0"/>
              <a:t>Correcteur orthographique et grammatical</a:t>
            </a:r>
            <a:r>
              <a:rPr lang="fr-FR" sz="2400" dirty="0"/>
              <a:t> : plus rapide qu’un dictionnaire !</a:t>
            </a:r>
            <a:endParaRPr lang="fr-FR" sz="2400" b="1" dirty="0"/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r>
              <a:rPr lang="fr-FR" sz="2400" dirty="0"/>
              <a:t> </a:t>
            </a:r>
            <a:r>
              <a:rPr lang="fr-FR" sz="2400" b="1" dirty="0"/>
              <a:t>I </a:t>
            </a:r>
            <a:r>
              <a:rPr lang="fr-FR" sz="2400" b="1" dirty="0" err="1"/>
              <a:t>don’t</a:t>
            </a:r>
            <a:r>
              <a:rPr lang="fr-FR" sz="2400" b="1" dirty="0"/>
              <a:t> care about cookie </a:t>
            </a:r>
            <a:r>
              <a:rPr lang="fr-FR" sz="2400" dirty="0"/>
              <a:t>: bloquera ou acceptera le minimum de cookies possible à chaque navigation</a:t>
            </a:r>
            <a:endParaRPr lang="fr-FR" sz="2400" b="1" dirty="0"/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r>
              <a:rPr lang="fr-FR" sz="2400" b="1" dirty="0"/>
              <a:t>To google translate </a:t>
            </a:r>
            <a:r>
              <a:rPr lang="fr-FR" sz="2400" dirty="0"/>
              <a:t>: permet de traduire le texte des pages web visitées en cliquant dessus</a:t>
            </a:r>
          </a:p>
          <a:p>
            <a:pPr marL="0" indent="0" algn="ctr">
              <a:buNone/>
            </a:pPr>
            <a:r>
              <a:rPr lang="fr-FR" sz="2400" b="1" dirty="0" err="1"/>
              <a:t>Terms</a:t>
            </a:r>
            <a:r>
              <a:rPr lang="fr-FR" sz="2400" b="1" dirty="0"/>
              <a:t> of service – </a:t>
            </a:r>
            <a:r>
              <a:rPr lang="fr-FR" sz="2400" b="1" dirty="0" err="1"/>
              <a:t>Didn’t</a:t>
            </a:r>
            <a:r>
              <a:rPr lang="fr-FR" sz="2400" b="1" dirty="0"/>
              <a:t> </a:t>
            </a:r>
            <a:r>
              <a:rPr lang="fr-FR" sz="2400" b="1" dirty="0" err="1"/>
              <a:t>read</a:t>
            </a:r>
            <a:r>
              <a:rPr lang="fr-FR" sz="2400" b="1" dirty="0"/>
              <a:t> </a:t>
            </a:r>
            <a:r>
              <a:rPr lang="fr-FR" sz="2400" b="1" dirty="0" err="1"/>
              <a:t>yet</a:t>
            </a:r>
            <a:r>
              <a:rPr lang="fr-FR" sz="2400" b="1" dirty="0"/>
              <a:t> : </a:t>
            </a:r>
            <a:r>
              <a:rPr lang="fr-FR" sz="2400" dirty="0"/>
              <a:t>Cette extension vous informe instantanément sur les </a:t>
            </a:r>
            <a:r>
              <a:rPr lang="fr-FR" sz="2400" dirty="0" err="1"/>
              <a:t>CGUs</a:t>
            </a:r>
            <a:r>
              <a:rPr lang="fr-FR" sz="2400" dirty="0"/>
              <a:t> et politiques de données des sites, avec des notes à retrouver sur le site </a:t>
            </a:r>
            <a:r>
              <a:rPr lang="fr-FR" sz="2400" dirty="0">
                <a:hlinkClick r:id="rId3"/>
              </a:rPr>
              <a:t>www.tosdr.org</a:t>
            </a:r>
            <a:endParaRPr lang="fr-FR" sz="2400" dirty="0"/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endParaRPr lang="fr-FR" sz="2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39B2183-3C2C-4E90-B494-755F47356C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182" y="1422423"/>
            <a:ext cx="514422" cy="43821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8780033-3738-4351-A440-C76C7A459D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201" y="2201862"/>
            <a:ext cx="485843" cy="50489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2F17557-4882-48F0-B261-E37E92B87D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603" y="3168926"/>
            <a:ext cx="419158" cy="36200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59001CD-B769-4497-A9D8-A13F8E59AB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464" y="4245543"/>
            <a:ext cx="447737" cy="38105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81F74E5-2002-4850-BAF0-EF7E4F862F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757" y="4989513"/>
            <a:ext cx="560921" cy="448737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51ABBC3-EAB2-2D6B-9061-865E8B53B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4D65-1673-4491-B163-39496B23B7EA}" type="datetime1">
              <a:rPr lang="fr-FR" smtClean="0"/>
              <a:t>01/02/2023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CF820AA-A0B0-4C27-5866-DEE3D7647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Ordinateur - 2/10 navigation web-formulaires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CC1CA031-CBC1-C5AA-F0C6-88A37FA06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31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9752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38200" y="1769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Manipulons !</a:t>
            </a:r>
            <a:endParaRPr lang="fr-FR" sz="4000" dirty="0"/>
          </a:p>
        </p:txBody>
      </p:sp>
      <p:sp>
        <p:nvSpPr>
          <p:cNvPr id="11" name="Espace réservé du contenu 11">
            <a:extLst>
              <a:ext uri="{FF2B5EF4-FFF2-40B4-BE49-F238E27FC236}">
                <a16:creationId xmlns:a16="http://schemas.microsoft.com/office/drawing/2014/main" id="{A3E8098E-B376-44F5-9DD0-67287F703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898" y="2523091"/>
            <a:ext cx="10722204" cy="25003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dirty="0"/>
              <a:t>✔</a:t>
            </a:r>
            <a:r>
              <a:rPr lang="fr-FR" sz="2400" i="1" dirty="0"/>
              <a:t> </a:t>
            </a:r>
            <a:r>
              <a:rPr lang="fr-FR" sz="2400" dirty="0"/>
              <a:t>Cherchez les extensions dans votre navigateur</a:t>
            </a:r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r>
              <a:rPr lang="fr-FR" sz="2400" dirty="0"/>
              <a:t>✔ Trouvez l’extension         </a:t>
            </a:r>
            <a:r>
              <a:rPr lang="fr-FR" sz="2400" dirty="0" err="1"/>
              <a:t>uBlock</a:t>
            </a:r>
            <a:r>
              <a:rPr lang="fr-FR" sz="2400" dirty="0"/>
              <a:t> Origin</a:t>
            </a:r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r>
              <a:rPr lang="fr-FR" sz="2400" dirty="0"/>
              <a:t>✔ Installez-la.</a:t>
            </a:r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endParaRPr lang="fr-FR" sz="2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A099336-C102-42B0-93AB-D708FD050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294" y="3429000"/>
            <a:ext cx="514422" cy="438211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2CD8634-AA15-8443-C501-749816D7F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CE37-94A2-40D0-BBB2-80991E2E5EED}" type="datetime1">
              <a:rPr lang="fr-FR" smtClean="0"/>
              <a:t>01/02/2023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2D76864-D8C4-55F1-3AB2-12DA29C7C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Ordinateur - 2/10 navigation web-formulaires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1EF6B8-9B33-9EC2-4A43-D4840DFC0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32675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1E48460C-060E-43B8-9D06-4DDD5A6BE56A}"/>
              </a:ext>
            </a:extLst>
          </p:cNvPr>
          <p:cNvSpPr/>
          <p:nvPr/>
        </p:nvSpPr>
        <p:spPr>
          <a:xfrm>
            <a:off x="1306286" y="2143435"/>
            <a:ext cx="9489232" cy="2131277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7" y="25462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</a:rPr>
              <a:t>📜Comment remplir un formulaire en ligne?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4C7F87-2855-4074-B854-E3FDD3BBCEE4}"/>
              </a:ext>
            </a:extLst>
          </p:cNvPr>
          <p:cNvSpPr/>
          <p:nvPr/>
        </p:nvSpPr>
        <p:spPr>
          <a:xfrm>
            <a:off x="1054099" y="6172200"/>
            <a:ext cx="9850437" cy="184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AFE488E-0871-6BEE-6540-68F96782B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B672-CEA6-4837-8BCA-69528383CAEB}" type="datetime1">
              <a:rPr lang="fr-FR" smtClean="0"/>
              <a:t>01/02/2023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408C3BF-0998-05AB-572C-E215240A8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Ordinateur - 2/10 navigation web-formulaires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0BC3C79-154C-9EBD-FB48-1348DE93E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49816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0" y="968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📜 Remplir un </a:t>
            </a:r>
            <a:r>
              <a:rPr lang="fr-FR" sz="4000" b="1" dirty="0">
                <a:solidFill>
                  <a:srgbClr val="FFC000"/>
                </a:solidFill>
              </a:rPr>
              <a:t>formulaire</a:t>
            </a:r>
            <a:r>
              <a:rPr lang="fr-FR" sz="4000" b="1" dirty="0"/>
              <a:t> en ligne</a:t>
            </a:r>
            <a:endParaRPr lang="fr-FR" sz="4000" dirty="0">
              <a:solidFill>
                <a:srgbClr val="FFC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contenu 11">
            <a:extLst>
              <a:ext uri="{FF2B5EF4-FFF2-40B4-BE49-F238E27FC236}">
                <a16:creationId xmlns:a16="http://schemas.microsoft.com/office/drawing/2014/main" id="{A3021921-43E3-472D-B9CE-7D3664FE8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980" y="3429000"/>
            <a:ext cx="10722204" cy="40305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dirty="0"/>
              <a:t>👉 Le formulaire est un imprimé physique ou sur Internet sur lequel figure une série de questions auxquelles vous devez répondre.</a:t>
            </a:r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endParaRPr lang="fr-FR" sz="2400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0960A64-7820-01EB-4DD9-616E2F138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910E-F457-4687-87D1-E886374687A0}" type="datetime1">
              <a:rPr lang="fr-FR" smtClean="0"/>
              <a:t>01/02/2023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7E1329-B575-11B1-30A4-AAAA0567B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Ordinateur - 2/10 navigation web-formulaires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88C641-12ED-30B7-A875-D8BFB6C98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1741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0" y="968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📜 Remplir un </a:t>
            </a:r>
            <a:r>
              <a:rPr lang="fr-FR" sz="4000" b="1" dirty="0">
                <a:solidFill>
                  <a:srgbClr val="FFC000"/>
                </a:solidFill>
              </a:rPr>
              <a:t>formulaire</a:t>
            </a:r>
            <a:r>
              <a:rPr lang="fr-FR" sz="4000" b="1" dirty="0"/>
              <a:t> en ligne</a:t>
            </a:r>
            <a:endParaRPr lang="fr-FR" sz="4000" dirty="0">
              <a:solidFill>
                <a:srgbClr val="FFC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B6272AB7-8373-4E13-B240-4E250631E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167" y="147419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fr-FR" sz="2400" dirty="0">
                <a:effectLst/>
              </a:rPr>
              <a:t>Imaginez que vous souhaitiez acheter un billet de train :</a:t>
            </a:r>
            <a:r>
              <a:rPr lang="fr-FR" sz="2400" b="1" dirty="0">
                <a:effectLst/>
              </a:rPr>
              <a:t> quelles sont les différences entre faire votre demande au guichet ou sur internet ?</a:t>
            </a:r>
            <a:endParaRPr lang="fr-FR" sz="2400" dirty="0"/>
          </a:p>
          <a:p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54FE4B6-0C39-4B5A-854C-7F09308A9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392" y="2890152"/>
            <a:ext cx="8756775" cy="2279007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6D06E1B-3A05-FCB2-C434-5E1D231FE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83E3D-9C75-40A4-837B-CB6862DD0F00}" type="datetime1">
              <a:rPr lang="fr-FR" smtClean="0"/>
              <a:t>01/02/2023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366575-E8B9-7E35-EED6-9DA9BAC1A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Ordinateur - 2/10 navigation web-formulaires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6E947B-525B-FD35-546E-5ADC1AFF2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33477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0" y="968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📜 Remplir un </a:t>
            </a:r>
            <a:r>
              <a:rPr lang="fr-FR" sz="4000" b="1" dirty="0">
                <a:solidFill>
                  <a:srgbClr val="FFC000"/>
                </a:solidFill>
              </a:rPr>
              <a:t>formulaire</a:t>
            </a:r>
            <a:r>
              <a:rPr lang="fr-FR" sz="4000" b="1" dirty="0"/>
              <a:t> en ligne</a:t>
            </a:r>
            <a:endParaRPr lang="fr-FR" sz="4000" dirty="0">
              <a:solidFill>
                <a:srgbClr val="FFC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B6272AB7-8373-4E13-B240-4E250631E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167" y="147419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fr-FR" sz="2400" dirty="0">
                <a:effectLst/>
              </a:rPr>
              <a:t>Imaginez que vous souhaitiez acheter un billet de train :</a:t>
            </a:r>
            <a:r>
              <a:rPr lang="fr-FR" sz="2400" b="1" dirty="0">
                <a:effectLst/>
              </a:rPr>
              <a:t> quelles sont les différences entre faire votre demande au guichet ou sur internet ?</a:t>
            </a:r>
            <a:endParaRPr lang="fr-FR" sz="2400" dirty="0"/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7532566-83CD-4AE1-8168-90A72ACCF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240" y="2621487"/>
            <a:ext cx="8987080" cy="2056745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F37FC74-EC1C-22D9-81D5-D39F16308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27BC-E04B-44D9-9301-150DCFE2630F}" type="datetime1">
              <a:rPr lang="fr-FR" smtClean="0"/>
              <a:t>01/02/2023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139FEF-215B-6317-CC67-0DE1EA9E1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Ordinateur - 2/10 navigation web-formulaires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BF2BA3A2-F703-4E20-0BFC-E00A6EB53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973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Tout un programme !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25DD2E3E-5CAC-4513-B525-552606D755D4}"/>
              </a:ext>
            </a:extLst>
          </p:cNvPr>
          <p:cNvSpPr txBox="1"/>
          <p:nvPr/>
        </p:nvSpPr>
        <p:spPr>
          <a:xfrm>
            <a:off x="2677838" y="1849309"/>
            <a:ext cx="683632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 👉Point sur la semaine dernière</a:t>
            </a:r>
          </a:p>
          <a:p>
            <a:endParaRPr lang="fr-FR" sz="2800" b="1" dirty="0"/>
          </a:p>
          <a:p>
            <a:r>
              <a:rPr lang="fr-FR" sz="3200" b="1" dirty="0"/>
              <a:t> 👉 Les navigateurs et moteurs de recherche : révisons !</a:t>
            </a:r>
          </a:p>
          <a:p>
            <a:br>
              <a:rPr lang="fr-FR" sz="3200" b="1" dirty="0"/>
            </a:br>
            <a:r>
              <a:rPr lang="fr-FR" sz="3200" b="1" dirty="0"/>
              <a:t> 👉 Les extensions</a:t>
            </a:r>
          </a:p>
          <a:p>
            <a:endParaRPr lang="fr-FR" sz="3200" b="1" dirty="0"/>
          </a:p>
          <a:p>
            <a:r>
              <a:rPr lang="fr-FR" sz="3200" b="1" dirty="0"/>
              <a:t> 👉 Remplir un formulaire pour créer un compte</a:t>
            </a:r>
          </a:p>
          <a:p>
            <a:endParaRPr lang="fr-FR" sz="2800" b="1" dirty="0"/>
          </a:p>
          <a:p>
            <a:endParaRPr lang="fr-FR" sz="2800" dirty="0"/>
          </a:p>
          <a:p>
            <a:r>
              <a:rPr lang="fr-FR" sz="2800" dirty="0"/>
              <a:t>		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03CCE2E-3FC8-A748-FB44-162D2E69D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731B-3497-4CCC-8495-3E3421E28397}" type="datetime1">
              <a:rPr lang="fr-FR" smtClean="0"/>
              <a:t>01/02/2023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A3C2C8E-9151-EF5E-AC4C-90912D453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Ordinateur - 2/10 navigation web-formulaires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DF26E7-6383-B1D4-5B12-E6A0B317F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5242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0" y="968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📜 Remplir un </a:t>
            </a:r>
            <a:r>
              <a:rPr lang="fr-FR" sz="4000" b="1" dirty="0">
                <a:solidFill>
                  <a:srgbClr val="FFC000"/>
                </a:solidFill>
              </a:rPr>
              <a:t>formulaire</a:t>
            </a:r>
            <a:r>
              <a:rPr lang="fr-FR" sz="4000" b="1" dirty="0"/>
              <a:t> en ligne</a:t>
            </a:r>
            <a:endParaRPr lang="fr-FR" sz="4000" dirty="0">
              <a:solidFill>
                <a:srgbClr val="FFC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B6272AB7-8373-4E13-B240-4E250631E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167" y="147419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fr-FR" sz="2400" dirty="0">
                <a:effectLst/>
              </a:rPr>
              <a:t>Imaginez que vous souhaitiez acheter un billet de train :</a:t>
            </a:r>
            <a:r>
              <a:rPr lang="fr-FR" sz="2400" b="1" dirty="0">
                <a:effectLst/>
              </a:rPr>
              <a:t> quelles sont les différences entre faire votre demande au guichet ou sur internet ?</a:t>
            </a:r>
            <a:endParaRPr lang="fr-FR" sz="2400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2B5D749-B064-406D-BC18-8B57D4380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829" y="2490076"/>
            <a:ext cx="9115902" cy="2319568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B1A39B3-9519-107C-C3CC-8A7B5B9F3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DB82-69FA-43BC-A255-AC826F241E72}" type="datetime1">
              <a:rPr lang="fr-FR" smtClean="0"/>
              <a:t>01/02/2023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D22F556-7014-0B21-E2AF-391E708A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Ordinateur - 2/10 navigation web-formulaires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CAE1281A-2839-5D66-1DEA-6F1B0249B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2584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0" y="968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📜 Remplir un </a:t>
            </a:r>
            <a:r>
              <a:rPr lang="fr-FR" sz="4000" b="1" dirty="0">
                <a:solidFill>
                  <a:srgbClr val="FFC000"/>
                </a:solidFill>
              </a:rPr>
              <a:t>formulaire</a:t>
            </a:r>
            <a:r>
              <a:rPr lang="fr-FR" sz="4000" b="1" dirty="0"/>
              <a:t> en ligne</a:t>
            </a:r>
            <a:endParaRPr lang="fr-FR" sz="4000" dirty="0">
              <a:solidFill>
                <a:srgbClr val="FFC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B6272AB7-8373-4E13-B240-4E250631E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167" y="147419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fr-FR" sz="2400" dirty="0">
                <a:effectLst/>
              </a:rPr>
              <a:t>Imaginez que vous souhaitiez acheter un billet de train :</a:t>
            </a:r>
            <a:r>
              <a:rPr lang="fr-FR" sz="2400" b="1" dirty="0">
                <a:effectLst/>
              </a:rPr>
              <a:t> quelles sont les différences entre faire votre demande au guichet ou sur internet ?</a:t>
            </a:r>
            <a:endParaRPr lang="fr-FR" sz="2400" dirty="0"/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0877F3D-A012-457C-850A-C4E9F8DB4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795" y="2646789"/>
            <a:ext cx="8700410" cy="2130485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3BCC623-EA37-D037-2D7B-3980189D3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2CFFB-0603-4196-BCA6-0293DC4B7D20}" type="datetime1">
              <a:rPr lang="fr-FR" smtClean="0"/>
              <a:t>01/02/2023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2529F2-F709-76ED-B186-A9A581C64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Ordinateur - 2/10 navigation web-formulaires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1B43B231-A133-CE58-6B64-FEC5C5C39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5318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0" y="968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📜 Remplir un </a:t>
            </a:r>
            <a:r>
              <a:rPr lang="fr-FR" sz="4000" b="1" dirty="0">
                <a:solidFill>
                  <a:srgbClr val="FFC000"/>
                </a:solidFill>
              </a:rPr>
              <a:t>formulaire</a:t>
            </a:r>
            <a:r>
              <a:rPr lang="fr-FR" sz="4000" b="1" dirty="0"/>
              <a:t> en ligne</a:t>
            </a:r>
            <a:endParaRPr lang="fr-FR" sz="4000" dirty="0">
              <a:solidFill>
                <a:srgbClr val="FFC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B6272AB7-8373-4E13-B240-4E250631E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167" y="147419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fr-FR" sz="2400" dirty="0">
                <a:effectLst/>
              </a:rPr>
              <a:t>Imaginez que vous souhaitiez acheter un billet de train :</a:t>
            </a:r>
            <a:r>
              <a:rPr lang="fr-FR" sz="2400" b="1" dirty="0">
                <a:effectLst/>
              </a:rPr>
              <a:t> quelles sont les différences entre faire votre demande au guichet ou sur internet ?</a:t>
            </a:r>
            <a:endParaRPr lang="fr-FR" sz="2400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3D95EE0-0EAE-43F1-A528-919A10158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520" y="4627512"/>
            <a:ext cx="9030302" cy="161736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CA68FDE-91E8-4769-B583-79373A4EA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0629" y="2445000"/>
            <a:ext cx="8756775" cy="2279007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6BB31B0-7C61-DCB4-F526-A69D8359E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F883-7F1C-4CB9-AAD4-9BE4D5F45AD1}" type="datetime1">
              <a:rPr lang="fr-FR" smtClean="0"/>
              <a:t>01/02/2023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003775-E700-7B95-8220-2C1F604B9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Ordinateur - 2/10 navigation web-formulaires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AB09364-B2BD-CB2F-AFE0-2337C45B9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80937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0" y="-2739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📜 Remplir un </a:t>
            </a:r>
            <a:r>
              <a:rPr lang="fr-FR" sz="4000" b="1" dirty="0">
                <a:solidFill>
                  <a:srgbClr val="FFC000"/>
                </a:solidFill>
              </a:rPr>
              <a:t>formulaire</a:t>
            </a:r>
            <a:r>
              <a:rPr lang="fr-FR" sz="4000" b="1" dirty="0"/>
              <a:t> en ligne</a:t>
            </a:r>
            <a:endParaRPr lang="fr-FR" sz="4000" dirty="0">
              <a:solidFill>
                <a:srgbClr val="FFC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7980" y="8075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B6272AB7-8373-4E13-B240-4E250631E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489" y="828920"/>
            <a:ext cx="10515600" cy="1325562"/>
          </a:xfrm>
        </p:spPr>
        <p:txBody>
          <a:bodyPr/>
          <a:lstStyle/>
          <a:p>
            <a:pPr marL="0" indent="0" algn="ctr">
              <a:buNone/>
            </a:pPr>
            <a:r>
              <a:rPr lang="fr-FR" sz="2400" dirty="0">
                <a:effectLst/>
              </a:rPr>
              <a:t>Les différents champs de formulaires</a:t>
            </a:r>
          </a:p>
          <a:p>
            <a:pPr marL="0" indent="0" algn="ctr">
              <a:buNone/>
            </a:pPr>
            <a:r>
              <a:rPr lang="fr-FR" sz="2400" dirty="0"/>
              <a:t>💡 Quand vous les survolez avec votre souris, vous pouvez avoir des indices quand à ce que vous devez y renseigner ! 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E93A821-4380-4752-BC5D-6966825DFE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1772"/>
          <a:stretch/>
        </p:blipFill>
        <p:spPr>
          <a:xfrm>
            <a:off x="1682346" y="2015048"/>
            <a:ext cx="3791479" cy="462768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9C1C657-F5DE-4A93-AF03-065A734EE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2270" y="2133123"/>
            <a:ext cx="3572374" cy="4153480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4F344D3F-E869-4F27-9F56-585ABDA2BBA3}"/>
              </a:ext>
            </a:extLst>
          </p:cNvPr>
          <p:cNvCxnSpPr>
            <a:cxnSpLocks/>
          </p:cNvCxnSpPr>
          <p:nvPr/>
        </p:nvCxnSpPr>
        <p:spPr>
          <a:xfrm>
            <a:off x="6095780" y="2133123"/>
            <a:ext cx="0" cy="4370171"/>
          </a:xfrm>
          <a:prstGeom prst="line">
            <a:avLst/>
          </a:prstGeom>
          <a:ln w="57150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298C1F0D-55E8-4DE6-981F-B80F86DE1B5D}"/>
              </a:ext>
            </a:extLst>
          </p:cNvPr>
          <p:cNvSpPr txBox="1"/>
          <p:nvPr/>
        </p:nvSpPr>
        <p:spPr>
          <a:xfrm>
            <a:off x="2572919" y="1939821"/>
            <a:ext cx="515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18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C23767-2E09-4913-B412-DE32FE7BC9F2}"/>
              </a:ext>
            </a:extLst>
          </p:cNvPr>
          <p:cNvSpPr/>
          <p:nvPr/>
        </p:nvSpPr>
        <p:spPr>
          <a:xfrm>
            <a:off x="2748649" y="1988845"/>
            <a:ext cx="166931" cy="17496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contenu 11">
            <a:extLst>
              <a:ext uri="{FF2B5EF4-FFF2-40B4-BE49-F238E27FC236}">
                <a16:creationId xmlns:a16="http://schemas.microsoft.com/office/drawing/2014/main" id="{2131564D-72ED-41DE-8584-2C0ABEF00F79}"/>
              </a:ext>
            </a:extLst>
          </p:cNvPr>
          <p:cNvSpPr txBox="1">
            <a:spLocks/>
          </p:cNvSpPr>
          <p:nvPr/>
        </p:nvSpPr>
        <p:spPr>
          <a:xfrm>
            <a:off x="260178" y="1759708"/>
            <a:ext cx="1422168" cy="83226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400" dirty="0"/>
              <a:t>L’astérisque indique que la question est obligatoire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sz="1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1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1400" dirty="0"/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31E0A011-97BD-4CC4-BB7D-6C4E28BE4405}"/>
              </a:ext>
            </a:extLst>
          </p:cNvPr>
          <p:cNvCxnSpPr>
            <a:cxnSpLocks/>
          </p:cNvCxnSpPr>
          <p:nvPr/>
        </p:nvCxnSpPr>
        <p:spPr>
          <a:xfrm>
            <a:off x="1682346" y="1865553"/>
            <a:ext cx="1066303" cy="18820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EA97F101-074F-4999-A170-A5BF926F3F08}"/>
              </a:ext>
            </a:extLst>
          </p:cNvPr>
          <p:cNvSpPr/>
          <p:nvPr/>
        </p:nvSpPr>
        <p:spPr>
          <a:xfrm>
            <a:off x="8210940" y="2309153"/>
            <a:ext cx="254684" cy="28213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space réservé du contenu 11">
            <a:extLst>
              <a:ext uri="{FF2B5EF4-FFF2-40B4-BE49-F238E27FC236}">
                <a16:creationId xmlns:a16="http://schemas.microsoft.com/office/drawing/2014/main" id="{4BD55E10-E775-4064-A742-31C3D424E78B}"/>
              </a:ext>
            </a:extLst>
          </p:cNvPr>
          <p:cNvSpPr txBox="1">
            <a:spLocks/>
          </p:cNvSpPr>
          <p:nvPr/>
        </p:nvSpPr>
        <p:spPr>
          <a:xfrm>
            <a:off x="8852475" y="2013317"/>
            <a:ext cx="1657175" cy="67410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400" dirty="0"/>
              <a:t>En cliquant ici plusieurs réponses apparaissent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sz="1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1400" dirty="0"/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068B0388-906C-44CF-947C-59D0259590C7}"/>
              </a:ext>
            </a:extLst>
          </p:cNvPr>
          <p:cNvCxnSpPr>
            <a:cxnSpLocks/>
          </p:cNvCxnSpPr>
          <p:nvPr/>
        </p:nvCxnSpPr>
        <p:spPr>
          <a:xfrm flipH="1">
            <a:off x="8488457" y="2405929"/>
            <a:ext cx="364019" cy="52719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AAB28504-992D-475C-90FF-E50773D43178}"/>
              </a:ext>
            </a:extLst>
          </p:cNvPr>
          <p:cNvSpPr/>
          <p:nvPr/>
        </p:nvSpPr>
        <p:spPr>
          <a:xfrm>
            <a:off x="7374296" y="2910615"/>
            <a:ext cx="254684" cy="28213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space réservé du contenu 11">
            <a:extLst>
              <a:ext uri="{FF2B5EF4-FFF2-40B4-BE49-F238E27FC236}">
                <a16:creationId xmlns:a16="http://schemas.microsoft.com/office/drawing/2014/main" id="{842F1A1C-8296-45CE-903B-69D6771789F4}"/>
              </a:ext>
            </a:extLst>
          </p:cNvPr>
          <p:cNvSpPr txBox="1">
            <a:spLocks/>
          </p:cNvSpPr>
          <p:nvPr/>
        </p:nvSpPr>
        <p:spPr>
          <a:xfrm>
            <a:off x="8734972" y="2851261"/>
            <a:ext cx="1920587" cy="47230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400" dirty="0"/>
              <a:t>Permettent de changer les chiffres présents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sz="1400" dirty="0"/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95C0F459-020A-4E04-B04F-2A0A5EABEC7D}"/>
              </a:ext>
            </a:extLst>
          </p:cNvPr>
          <p:cNvCxnSpPr>
            <a:cxnSpLocks/>
          </p:cNvCxnSpPr>
          <p:nvPr/>
        </p:nvCxnSpPr>
        <p:spPr>
          <a:xfrm flipH="1" flipV="1">
            <a:off x="7628980" y="3025324"/>
            <a:ext cx="1092864" cy="7738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367B306-2806-46D3-B0C8-87588EA987EE}"/>
              </a:ext>
            </a:extLst>
          </p:cNvPr>
          <p:cNvSpPr/>
          <p:nvPr/>
        </p:nvSpPr>
        <p:spPr>
          <a:xfrm>
            <a:off x="6702270" y="3814395"/>
            <a:ext cx="1796237" cy="28213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space réservé du contenu 11">
            <a:extLst>
              <a:ext uri="{FF2B5EF4-FFF2-40B4-BE49-F238E27FC236}">
                <a16:creationId xmlns:a16="http://schemas.microsoft.com/office/drawing/2014/main" id="{1CC0DF35-AF8E-4CE8-9925-A8DF6D2603E3}"/>
              </a:ext>
            </a:extLst>
          </p:cNvPr>
          <p:cNvSpPr txBox="1">
            <a:spLocks/>
          </p:cNvSpPr>
          <p:nvPr/>
        </p:nvSpPr>
        <p:spPr>
          <a:xfrm>
            <a:off x="8960546" y="3704018"/>
            <a:ext cx="1920587" cy="47230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400" dirty="0"/>
              <a:t>Ce que vous écrivez est masqué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sz="1400" dirty="0"/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12FD8A70-C629-44B3-9B40-EC96F411D51D}"/>
              </a:ext>
            </a:extLst>
          </p:cNvPr>
          <p:cNvCxnSpPr>
            <a:cxnSpLocks/>
            <a:endCxn id="35" idx="3"/>
          </p:cNvCxnSpPr>
          <p:nvPr/>
        </p:nvCxnSpPr>
        <p:spPr>
          <a:xfrm flipH="1">
            <a:off x="8498507" y="3955464"/>
            <a:ext cx="448911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13AAD86-F820-6306-15E5-F38B97A73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799E-8B41-4981-8F51-66BE70D9F5B4}" type="datetime1">
              <a:rPr lang="fr-FR" smtClean="0"/>
              <a:t>01/02/2023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328AB3-99BF-2E4E-62DD-D15120A9D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Ordinateur - 2/10 navigation web-formulaires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3C6C2B6-A0DA-DE70-BCF0-2B36ECB07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33</a:t>
            </a:fld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268FCF-ADA9-F8D2-2F69-EBEDE6262100}"/>
              </a:ext>
            </a:extLst>
          </p:cNvPr>
          <p:cNvSpPr/>
          <p:nvPr/>
        </p:nvSpPr>
        <p:spPr>
          <a:xfrm>
            <a:off x="6702270" y="3814395"/>
            <a:ext cx="1796237" cy="28213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**********</a:t>
            </a:r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AC650D9D-77FD-7D2D-7E67-0ECB27F7D95C}"/>
              </a:ext>
            </a:extLst>
          </p:cNvPr>
          <p:cNvSpPr txBox="1">
            <a:spLocks/>
          </p:cNvSpPr>
          <p:nvPr/>
        </p:nvSpPr>
        <p:spPr>
          <a:xfrm>
            <a:off x="8960546" y="3704018"/>
            <a:ext cx="1920587" cy="47230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400" dirty="0"/>
              <a:t>Ce que vous écrivez est masqué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sz="1400" dirty="0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7D7A493D-74B9-F679-BA73-3AC2143629C3}"/>
              </a:ext>
            </a:extLst>
          </p:cNvPr>
          <p:cNvCxnSpPr>
            <a:cxnSpLocks/>
            <a:endCxn id="9" idx="3"/>
          </p:cNvCxnSpPr>
          <p:nvPr/>
        </p:nvCxnSpPr>
        <p:spPr>
          <a:xfrm flipH="1">
            <a:off x="8498507" y="3955464"/>
            <a:ext cx="448911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2378EA1F-B76F-6858-ADDF-6F0A84BBBE3F}"/>
              </a:ext>
            </a:extLst>
          </p:cNvPr>
          <p:cNvSpPr/>
          <p:nvPr/>
        </p:nvSpPr>
        <p:spPr>
          <a:xfrm>
            <a:off x="6603519" y="5253528"/>
            <a:ext cx="3671124" cy="58268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C5FE7D0-BD09-03A1-ACC7-D322C8A51B99}"/>
              </a:ext>
            </a:extLst>
          </p:cNvPr>
          <p:cNvSpPr/>
          <p:nvPr/>
        </p:nvSpPr>
        <p:spPr>
          <a:xfrm>
            <a:off x="6646617" y="5881240"/>
            <a:ext cx="995704" cy="45038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0" name="Espace réservé du contenu 11">
            <a:extLst>
              <a:ext uri="{FF2B5EF4-FFF2-40B4-BE49-F238E27FC236}">
                <a16:creationId xmlns:a16="http://schemas.microsoft.com/office/drawing/2014/main" id="{F46C69B0-9ED6-B509-C9CF-C5B6AC3CE41B}"/>
              </a:ext>
            </a:extLst>
          </p:cNvPr>
          <p:cNvSpPr txBox="1">
            <a:spLocks/>
          </p:cNvSpPr>
          <p:nvPr/>
        </p:nvSpPr>
        <p:spPr>
          <a:xfrm>
            <a:off x="8210940" y="5557694"/>
            <a:ext cx="2803805" cy="116294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400" dirty="0"/>
              <a:t>Pour valider l’envoi de votre formulaire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1400" dirty="0"/>
              <a:t>💡 Si vous n’avez pas rempli tous les champs obligatoires, cela sera indiqué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74FDBF0A-829A-11CE-A51D-81D6A0667A25}"/>
              </a:ext>
            </a:extLst>
          </p:cNvPr>
          <p:cNvCxnSpPr>
            <a:cxnSpLocks/>
            <a:stCxn id="20" idx="1"/>
            <a:endCxn id="19" idx="3"/>
          </p:cNvCxnSpPr>
          <p:nvPr/>
        </p:nvCxnSpPr>
        <p:spPr>
          <a:xfrm flipH="1" flipV="1">
            <a:off x="7642321" y="6106433"/>
            <a:ext cx="568619" cy="3273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contenu 11">
            <a:extLst>
              <a:ext uri="{FF2B5EF4-FFF2-40B4-BE49-F238E27FC236}">
                <a16:creationId xmlns:a16="http://schemas.microsoft.com/office/drawing/2014/main" id="{FEB9F2CB-372B-060D-5E86-2A04C4E349F3}"/>
              </a:ext>
            </a:extLst>
          </p:cNvPr>
          <p:cNvSpPr txBox="1">
            <a:spLocks/>
          </p:cNvSpPr>
          <p:nvPr/>
        </p:nvSpPr>
        <p:spPr>
          <a:xfrm>
            <a:off x="2868363" y="4824425"/>
            <a:ext cx="1920587" cy="47230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400" dirty="0"/>
              <a:t>Une seule réponse possible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sz="1400" dirty="0"/>
          </a:p>
        </p:txBody>
      </p:sp>
      <p:sp>
        <p:nvSpPr>
          <p:cNvPr id="23" name="Espace réservé du contenu 11">
            <a:extLst>
              <a:ext uri="{FF2B5EF4-FFF2-40B4-BE49-F238E27FC236}">
                <a16:creationId xmlns:a16="http://schemas.microsoft.com/office/drawing/2014/main" id="{7F28EA60-D26B-5F29-DD53-E8A3D9E3FFFB}"/>
              </a:ext>
            </a:extLst>
          </p:cNvPr>
          <p:cNvSpPr txBox="1">
            <a:spLocks/>
          </p:cNvSpPr>
          <p:nvPr/>
        </p:nvSpPr>
        <p:spPr>
          <a:xfrm>
            <a:off x="2762472" y="5983805"/>
            <a:ext cx="1920587" cy="47230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1400" dirty="0"/>
              <a:t>Plusieurs réponses possibles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sz="1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D18B3F6-7DC0-D3BC-DD19-2372DEC9B423}"/>
              </a:ext>
            </a:extLst>
          </p:cNvPr>
          <p:cNvSpPr/>
          <p:nvPr/>
        </p:nvSpPr>
        <p:spPr>
          <a:xfrm>
            <a:off x="1767198" y="4781549"/>
            <a:ext cx="254684" cy="22788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FB34574-F040-0908-C907-85B18474922C}"/>
              </a:ext>
            </a:extLst>
          </p:cNvPr>
          <p:cNvSpPr/>
          <p:nvPr/>
        </p:nvSpPr>
        <p:spPr>
          <a:xfrm>
            <a:off x="1767198" y="5869451"/>
            <a:ext cx="254684" cy="22788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19928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0" y="-2739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📜 Remplir un </a:t>
            </a:r>
            <a:r>
              <a:rPr lang="fr-FR" sz="4000" b="1" dirty="0">
                <a:solidFill>
                  <a:srgbClr val="FFC000"/>
                </a:solidFill>
              </a:rPr>
              <a:t>formulaire</a:t>
            </a:r>
            <a:r>
              <a:rPr lang="fr-FR" sz="4000" b="1" dirty="0"/>
              <a:t> en ligne</a:t>
            </a:r>
            <a:endParaRPr lang="fr-FR" sz="4000" dirty="0">
              <a:solidFill>
                <a:srgbClr val="FFC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7980" y="8075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B6272AB7-8373-4E13-B240-4E250631E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489" y="828920"/>
            <a:ext cx="10515600" cy="1325562"/>
          </a:xfrm>
        </p:spPr>
        <p:txBody>
          <a:bodyPr/>
          <a:lstStyle/>
          <a:p>
            <a:pPr marL="0" indent="0" algn="ctr">
              <a:buNone/>
            </a:pPr>
            <a:r>
              <a:rPr lang="fr-FR" sz="2400" dirty="0">
                <a:effectLst/>
              </a:rPr>
              <a:t> 🔍 Comment joindre un fichier dans un formulaire ?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0294DE0-E4B3-4F5D-9C26-D0664FD9A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980" y="1250389"/>
            <a:ext cx="4928338" cy="1688081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7AF089CE-25F2-47B1-BD24-15A90B6CAF14}"/>
              </a:ext>
            </a:extLst>
          </p:cNvPr>
          <p:cNvSpPr/>
          <p:nvPr/>
        </p:nvSpPr>
        <p:spPr>
          <a:xfrm>
            <a:off x="395445" y="1337746"/>
            <a:ext cx="306354" cy="30790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1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E5725D8D-3D0E-4D96-B67A-AD1EDF107520}"/>
              </a:ext>
            </a:extLst>
          </p:cNvPr>
          <p:cNvSpPr/>
          <p:nvPr/>
        </p:nvSpPr>
        <p:spPr>
          <a:xfrm>
            <a:off x="395445" y="3035454"/>
            <a:ext cx="306354" cy="30790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FD69D48-C2D7-40CB-B44F-74AEDAA9E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980" y="3035454"/>
            <a:ext cx="5213866" cy="3822546"/>
          </a:xfrm>
          <a:prstGeom prst="rect">
            <a:avLst/>
          </a:prstGeom>
        </p:spPr>
      </p:pic>
      <p:sp>
        <p:nvSpPr>
          <p:cNvPr id="29" name="Ellipse 28">
            <a:extLst>
              <a:ext uri="{FF2B5EF4-FFF2-40B4-BE49-F238E27FC236}">
                <a16:creationId xmlns:a16="http://schemas.microsoft.com/office/drawing/2014/main" id="{0A18A789-D6C3-4DE6-93AC-BB32289ED5F3}"/>
              </a:ext>
            </a:extLst>
          </p:cNvPr>
          <p:cNvSpPr/>
          <p:nvPr/>
        </p:nvSpPr>
        <p:spPr>
          <a:xfrm>
            <a:off x="5613141" y="1331785"/>
            <a:ext cx="306354" cy="30790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1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1CF8DFDB-9FD6-4DC7-9EF2-F3A1E9C340FB}"/>
              </a:ext>
            </a:extLst>
          </p:cNvPr>
          <p:cNvSpPr/>
          <p:nvPr/>
        </p:nvSpPr>
        <p:spPr>
          <a:xfrm>
            <a:off x="5699061" y="2945271"/>
            <a:ext cx="306354" cy="30790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1</a:t>
            </a: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EE3CF431-A39F-4BFC-97FC-3E26AC5B31A9}"/>
              </a:ext>
            </a:extLst>
          </p:cNvPr>
          <p:cNvCxnSpPr>
            <a:cxnSpLocks/>
          </p:cNvCxnSpPr>
          <p:nvPr/>
        </p:nvCxnSpPr>
        <p:spPr>
          <a:xfrm>
            <a:off x="6005415" y="1731907"/>
            <a:ext cx="0" cy="4955044"/>
          </a:xfrm>
          <a:prstGeom prst="line">
            <a:avLst/>
          </a:prstGeom>
          <a:ln w="57150">
            <a:solidFill>
              <a:srgbClr val="FFC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>
            <a:extLst>
              <a:ext uri="{FF2B5EF4-FFF2-40B4-BE49-F238E27FC236}">
                <a16:creationId xmlns:a16="http://schemas.microsoft.com/office/drawing/2014/main" id="{EE68E998-155B-4B96-89C9-C18E56DCA3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8351" y="1195022"/>
            <a:ext cx="4986135" cy="3559546"/>
          </a:xfrm>
          <a:prstGeom prst="rect">
            <a:avLst/>
          </a:prstGeom>
        </p:spPr>
      </p:pic>
      <p:sp>
        <p:nvSpPr>
          <p:cNvPr id="38" name="Ellipse 37">
            <a:extLst>
              <a:ext uri="{FF2B5EF4-FFF2-40B4-BE49-F238E27FC236}">
                <a16:creationId xmlns:a16="http://schemas.microsoft.com/office/drawing/2014/main" id="{1DFC333E-EFF0-45E6-8F5E-ABC612349FDB}"/>
              </a:ext>
            </a:extLst>
          </p:cNvPr>
          <p:cNvSpPr/>
          <p:nvPr/>
        </p:nvSpPr>
        <p:spPr>
          <a:xfrm>
            <a:off x="6202823" y="1316676"/>
            <a:ext cx="306354" cy="30790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3</a:t>
            </a: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A57AB3A5-8B39-4278-B23E-F7D601D42886}"/>
              </a:ext>
            </a:extLst>
          </p:cNvPr>
          <p:cNvSpPr/>
          <p:nvPr/>
        </p:nvSpPr>
        <p:spPr>
          <a:xfrm>
            <a:off x="11204511" y="1306459"/>
            <a:ext cx="306354" cy="33528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1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28A0AC60-0FFD-4E49-9115-1BDE7C7B6EB2}"/>
              </a:ext>
            </a:extLst>
          </p:cNvPr>
          <p:cNvSpPr/>
          <p:nvPr/>
        </p:nvSpPr>
        <p:spPr>
          <a:xfrm>
            <a:off x="11090406" y="1184236"/>
            <a:ext cx="306354" cy="30790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1</a:t>
            </a: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BC92BBFA-4772-4F83-82B6-3630FE09CC43}"/>
              </a:ext>
            </a:extLst>
          </p:cNvPr>
          <p:cNvSpPr/>
          <p:nvPr/>
        </p:nvSpPr>
        <p:spPr>
          <a:xfrm>
            <a:off x="11693914" y="4466914"/>
            <a:ext cx="306354" cy="30790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1</a:t>
            </a: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09F3F8CE-504C-4199-BF92-46FD3415C1DC}"/>
              </a:ext>
            </a:extLst>
          </p:cNvPr>
          <p:cNvSpPr/>
          <p:nvPr/>
        </p:nvSpPr>
        <p:spPr>
          <a:xfrm>
            <a:off x="6182483" y="4541621"/>
            <a:ext cx="306354" cy="30790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4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E685DCA1-FF72-4BC3-85F5-DA28AD2E99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6954" y="4572966"/>
            <a:ext cx="5635333" cy="1071896"/>
          </a:xfrm>
          <a:prstGeom prst="rect">
            <a:avLst/>
          </a:prstGeom>
        </p:spPr>
      </p:pic>
      <p:sp>
        <p:nvSpPr>
          <p:cNvPr id="43" name="Ellipse 42">
            <a:extLst>
              <a:ext uri="{FF2B5EF4-FFF2-40B4-BE49-F238E27FC236}">
                <a16:creationId xmlns:a16="http://schemas.microsoft.com/office/drawing/2014/main" id="{2C8B962B-7772-4E6D-9BAE-077F1C93968E}"/>
              </a:ext>
            </a:extLst>
          </p:cNvPr>
          <p:cNvSpPr/>
          <p:nvPr/>
        </p:nvSpPr>
        <p:spPr>
          <a:xfrm>
            <a:off x="6470524" y="5384754"/>
            <a:ext cx="306354" cy="30790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1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2A02AD60-333B-44B9-84D2-20261A96A2B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1321" b="6946"/>
          <a:stretch/>
        </p:blipFill>
        <p:spPr>
          <a:xfrm>
            <a:off x="7124363" y="5385188"/>
            <a:ext cx="3618970" cy="1426160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3E7097A-9972-9980-0A65-D7DF2FAF6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D40E9-9B6E-431B-948E-89086EFB265F}" type="datetime1">
              <a:rPr lang="fr-FR" smtClean="0"/>
              <a:t>01/02/2023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DDA58A8-009F-CD0D-DBFA-426BB69CF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Ordinateur - 2/10 navigation web-formulaires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2138872-F2EC-99E3-F7E5-D6C08FD9B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34</a:t>
            </a:fld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D452EF-E1B1-BFF4-0714-D439A241E317}"/>
              </a:ext>
            </a:extLst>
          </p:cNvPr>
          <p:cNvSpPr/>
          <p:nvPr/>
        </p:nvSpPr>
        <p:spPr>
          <a:xfrm>
            <a:off x="3166229" y="5408550"/>
            <a:ext cx="575346" cy="236312"/>
          </a:xfrm>
          <a:prstGeom prst="rect">
            <a:avLst/>
          </a:prstGeom>
          <a:solidFill>
            <a:srgbClr val="E5F3FF"/>
          </a:solidFill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</a:rPr>
              <a:t>chien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E7AEE8-CA18-E921-5AA4-25ECC0E7870F}"/>
              </a:ext>
            </a:extLst>
          </p:cNvPr>
          <p:cNvSpPr/>
          <p:nvPr/>
        </p:nvSpPr>
        <p:spPr>
          <a:xfrm>
            <a:off x="2370459" y="5408550"/>
            <a:ext cx="689982" cy="2841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dirty="0">
                <a:solidFill>
                  <a:schemeClr val="tx1"/>
                </a:solidFill>
              </a:rPr>
              <a:t>Ciel.png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B469E8-121E-EC16-8A4C-846E8063351F}"/>
              </a:ext>
            </a:extLst>
          </p:cNvPr>
          <p:cNvSpPr/>
          <p:nvPr/>
        </p:nvSpPr>
        <p:spPr>
          <a:xfrm>
            <a:off x="4038600" y="5394478"/>
            <a:ext cx="554096" cy="20330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dirty="0">
                <a:solidFill>
                  <a:schemeClr val="tx1"/>
                </a:solidFill>
              </a:rPr>
              <a:t>montagne.png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567BBF-64C2-DF43-173C-7A664971D71E}"/>
              </a:ext>
            </a:extLst>
          </p:cNvPr>
          <p:cNvSpPr/>
          <p:nvPr/>
        </p:nvSpPr>
        <p:spPr>
          <a:xfrm>
            <a:off x="8596180" y="3323482"/>
            <a:ext cx="755573" cy="252755"/>
          </a:xfrm>
          <a:prstGeom prst="rect">
            <a:avLst/>
          </a:prstGeom>
          <a:solidFill>
            <a:srgbClr val="E5F3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</a:rPr>
              <a:t>Chien.jpg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D17DC0-FBB7-2D58-4C30-7FB88EB7188A}"/>
              </a:ext>
            </a:extLst>
          </p:cNvPr>
          <p:cNvSpPr/>
          <p:nvPr/>
        </p:nvSpPr>
        <p:spPr>
          <a:xfrm>
            <a:off x="7972231" y="3304826"/>
            <a:ext cx="585151" cy="26279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dirty="0">
                <a:solidFill>
                  <a:schemeClr val="tx1"/>
                </a:solidFill>
              </a:rPr>
              <a:t>Ciel.png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4029FB-D0C4-3455-AF28-5F1764F13F6A}"/>
              </a:ext>
            </a:extLst>
          </p:cNvPr>
          <p:cNvSpPr/>
          <p:nvPr/>
        </p:nvSpPr>
        <p:spPr>
          <a:xfrm>
            <a:off x="9386801" y="3341912"/>
            <a:ext cx="755574" cy="22570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dirty="0">
                <a:solidFill>
                  <a:schemeClr val="tx1"/>
                </a:solidFill>
              </a:rPr>
              <a:t>montagne.png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94B907-BE05-4341-62BF-58907D06B683}"/>
              </a:ext>
            </a:extLst>
          </p:cNvPr>
          <p:cNvSpPr/>
          <p:nvPr/>
        </p:nvSpPr>
        <p:spPr>
          <a:xfrm>
            <a:off x="8868056" y="5683109"/>
            <a:ext cx="1274319" cy="25888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</a:rPr>
              <a:t>Chien.jpg</a:t>
            </a:r>
          </a:p>
        </p:txBody>
      </p:sp>
    </p:spTree>
    <p:extLst>
      <p:ext uri="{BB962C8B-B14F-4D97-AF65-F5344CB8AC3E}">
        <p14:creationId xmlns:p14="http://schemas.microsoft.com/office/powerpoint/2010/main" val="7799943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9752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38200" y="1769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Manipulons !</a:t>
            </a:r>
            <a:endParaRPr lang="fr-FR" sz="4000" dirty="0"/>
          </a:p>
        </p:txBody>
      </p:sp>
      <p:sp>
        <p:nvSpPr>
          <p:cNvPr id="11" name="Espace réservé du contenu 11">
            <a:extLst>
              <a:ext uri="{FF2B5EF4-FFF2-40B4-BE49-F238E27FC236}">
                <a16:creationId xmlns:a16="http://schemas.microsoft.com/office/drawing/2014/main" id="{A3E8098E-B376-44F5-9DD0-67287F703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23091"/>
            <a:ext cx="10722204" cy="25003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dirty="0"/>
              <a:t>Rendez vous à l’adresse suivante :</a:t>
            </a:r>
          </a:p>
          <a:p>
            <a:pPr marL="0" indent="0" algn="ctr">
              <a:buNone/>
            </a:pPr>
            <a:endParaRPr lang="fr-FR" sz="2400" dirty="0"/>
          </a:p>
          <a:p>
            <a:pPr marL="0" indent="0" algn="ctr">
              <a:buNone/>
            </a:pPr>
            <a:r>
              <a:rPr lang="fr-FR" sz="3600" b="1" dirty="0"/>
              <a:t>🌐 bit.ly/</a:t>
            </a:r>
            <a:r>
              <a:rPr lang="fr-FR" sz="3600" b="1" dirty="0" err="1"/>
              <a:t>testformulaire</a:t>
            </a:r>
            <a:endParaRPr lang="fr-FR" sz="3600" b="1" dirty="0"/>
          </a:p>
          <a:p>
            <a:pPr marL="0" indent="0" algn="ctr">
              <a:buNone/>
            </a:pPr>
            <a:endParaRPr lang="fr-FR" sz="2400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50D3437-45E4-2FF5-CCA6-6A9CD2D1C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83E9-509E-4E12-AC72-45523F197644}" type="datetime1">
              <a:rPr lang="fr-FR" smtClean="0"/>
              <a:t>01/02/2023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8D82F94-3C0E-1FD1-B65E-6FF64A39D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Ordinateur - 2/10 navigation web-formulaires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204C544-E7ED-BBE3-B1F3-3662A5134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85872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1E48460C-060E-43B8-9D06-4DDD5A6BE56A}"/>
              </a:ext>
            </a:extLst>
          </p:cNvPr>
          <p:cNvSpPr/>
          <p:nvPr/>
        </p:nvSpPr>
        <p:spPr>
          <a:xfrm>
            <a:off x="1306286" y="2143435"/>
            <a:ext cx="9489232" cy="2131277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7" y="25462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</a:rPr>
              <a:t>🔒 Formulaires et sécurité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4C7F87-2855-4074-B854-E3FDD3BBCEE4}"/>
              </a:ext>
            </a:extLst>
          </p:cNvPr>
          <p:cNvSpPr/>
          <p:nvPr/>
        </p:nvSpPr>
        <p:spPr>
          <a:xfrm>
            <a:off x="1054099" y="6172200"/>
            <a:ext cx="9850437" cy="184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3E59240-F9CB-0D06-3834-6EC03DA28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DF823-1D0B-4164-97FC-491C5D1E2E9B}" type="datetime1">
              <a:rPr lang="fr-FR" smtClean="0"/>
              <a:t>01/02/2023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3E393D3-7192-3853-B91F-41E822FEE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Ordinateur - 2/10 navigation web-formulaires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E5E07A1-291E-BCED-C7DE-2486F0144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3770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0" y="-2739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🔒 </a:t>
            </a:r>
            <a:r>
              <a:rPr lang="fr-FR" sz="4000" b="1" dirty="0">
                <a:solidFill>
                  <a:srgbClr val="FFC000"/>
                </a:solidFill>
              </a:rPr>
              <a:t>Formulaires</a:t>
            </a:r>
            <a:r>
              <a:rPr lang="fr-FR" sz="4000" b="1" dirty="0"/>
              <a:t> et sécurité</a:t>
            </a:r>
            <a:endParaRPr lang="fr-FR" sz="4000" dirty="0">
              <a:solidFill>
                <a:srgbClr val="FFC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7980" y="8075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B6272AB7-8373-4E13-B240-4E250631E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980" y="1080367"/>
            <a:ext cx="10702431" cy="1325562"/>
          </a:xfrm>
        </p:spPr>
        <p:txBody>
          <a:bodyPr/>
          <a:lstStyle/>
          <a:p>
            <a:pPr marL="0" indent="0" algn="ctr">
              <a:buNone/>
            </a:pPr>
            <a:r>
              <a:rPr lang="fr-FR" sz="2400" dirty="0">
                <a:effectLst/>
              </a:rPr>
              <a:t>Lorsque vous remplissez un formulaire, vous pouvez tomber sur ce type d’encadrés :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7F0CEF1-B0FC-4FFD-BE68-6ED9DA71D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9552" y="2045894"/>
            <a:ext cx="3667637" cy="1324160"/>
          </a:xfrm>
          <a:prstGeom prst="rect">
            <a:avLst/>
          </a:prstGeom>
        </p:spPr>
      </p:pic>
      <p:sp>
        <p:nvSpPr>
          <p:cNvPr id="23" name="Espace réservé du contenu 6">
            <a:extLst>
              <a:ext uri="{FF2B5EF4-FFF2-40B4-BE49-F238E27FC236}">
                <a16:creationId xmlns:a16="http://schemas.microsoft.com/office/drawing/2014/main" id="{A8AD230E-7B3C-4BA7-BF8D-0C17FA24015F}"/>
              </a:ext>
            </a:extLst>
          </p:cNvPr>
          <p:cNvSpPr txBox="1">
            <a:spLocks/>
          </p:cNvSpPr>
          <p:nvPr/>
        </p:nvSpPr>
        <p:spPr>
          <a:xfrm>
            <a:off x="6479111" y="4202174"/>
            <a:ext cx="5091624" cy="1517828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dirty="0"/>
              <a:t>💡 </a:t>
            </a:r>
            <a:r>
              <a:rPr lang="fr-FR" sz="1800" b="1" dirty="0"/>
              <a:t>Par</a:t>
            </a:r>
            <a:r>
              <a:rPr lang="fr-FR" sz="1800" dirty="0"/>
              <a:t> </a:t>
            </a:r>
            <a:r>
              <a:rPr lang="fr-FR" sz="1800" b="1" dirty="0"/>
              <a:t>mesures de sécurité, </a:t>
            </a:r>
            <a:r>
              <a:rPr lang="fr-FR" sz="1800" dirty="0"/>
              <a:t>ces tests servent à </a:t>
            </a:r>
            <a:r>
              <a:rPr lang="fr-FR" sz="1800" b="1" dirty="0"/>
              <a:t>vérifier que vous êtes une personne</a:t>
            </a:r>
            <a:r>
              <a:rPr lang="fr-FR" sz="1800" dirty="0"/>
              <a:t>. </a:t>
            </a:r>
          </a:p>
          <a:p>
            <a:pPr marL="0" indent="0" algn="just">
              <a:buNone/>
            </a:pPr>
            <a:r>
              <a:rPr lang="fr-FR" sz="1800" dirty="0"/>
              <a:t>Lire du texte déformé ou analyser des images est encore </a:t>
            </a:r>
            <a:r>
              <a:rPr lang="fr-FR" sz="1800" b="1" dirty="0"/>
              <a:t>difficile pour les programmes automatisés.</a:t>
            </a:r>
            <a:endParaRPr lang="fr-FR" sz="1800" dirty="0"/>
          </a:p>
          <a:p>
            <a:pPr marL="0" indent="0" algn="just">
              <a:buNone/>
            </a:pP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229F2D7-B0B2-4345-9200-C5C24C83AB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152" r="8510"/>
          <a:stretch/>
        </p:blipFill>
        <p:spPr>
          <a:xfrm>
            <a:off x="480239" y="1461318"/>
            <a:ext cx="5687296" cy="5216045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6B3FD2D-2AAA-D6C0-0F10-ED2674579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ACAC-6371-4C37-BE0B-904D95FE7DAC}" type="datetime1">
              <a:rPr lang="fr-FR" smtClean="0"/>
              <a:t>01/02/2023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C0C9043-CC2F-ECA1-ACE6-900717AB9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Ordinateur - 2/10 navigation web-formulaires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B7705C7B-33F9-5447-E1AA-23F2C48E7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2112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7980" y="8075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space réservé du contenu 6">
            <a:extLst>
              <a:ext uri="{FF2B5EF4-FFF2-40B4-BE49-F238E27FC236}">
                <a16:creationId xmlns:a16="http://schemas.microsoft.com/office/drawing/2014/main" id="{A8AD230E-7B3C-4BA7-BF8D-0C17FA24015F}"/>
              </a:ext>
            </a:extLst>
          </p:cNvPr>
          <p:cNvSpPr txBox="1">
            <a:spLocks/>
          </p:cNvSpPr>
          <p:nvPr/>
        </p:nvSpPr>
        <p:spPr>
          <a:xfrm>
            <a:off x="1679511" y="1849339"/>
            <a:ext cx="9350049" cy="3860996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💡Parfois en fin de formulaire, un site vous propose </a:t>
            </a:r>
            <a:r>
              <a:rPr lang="fr-FR" b="1" dirty="0"/>
              <a:t>un service supplémentaire</a:t>
            </a:r>
            <a:r>
              <a:rPr lang="fr-FR" dirty="0"/>
              <a:t>. </a:t>
            </a:r>
            <a:r>
              <a:rPr lang="fr-FR" b="1" dirty="0">
                <a:solidFill>
                  <a:srgbClr val="FFC000"/>
                </a:solidFill>
              </a:rPr>
              <a:t>Vous n'êtes pas obligé d'accepter. 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👉 Par exemple, une newsletter est une série de mails envoyés régulièrement, contenant souvent </a:t>
            </a:r>
            <a:r>
              <a:rPr lang="fr-FR" b="1" dirty="0"/>
              <a:t>des offres promotionnelles</a:t>
            </a:r>
            <a:r>
              <a:rPr lang="fr-FR" dirty="0"/>
              <a:t>. 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👉 Certains sites vous demanderont aussi s'ils peuvent "</a:t>
            </a:r>
            <a:r>
              <a:rPr lang="fr-FR" b="1" dirty="0"/>
              <a:t>communiquer vos informations à des tiers"</a:t>
            </a:r>
            <a:r>
              <a:rPr lang="fr-FR" dirty="0"/>
              <a:t>.</a:t>
            </a:r>
          </a:p>
          <a:p>
            <a:pPr marL="0" indent="0" algn="just">
              <a:buNone/>
            </a:pP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4573FF96-C5B3-4B4A-B3AA-14AD63FC0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0" y="-1875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🔒 </a:t>
            </a:r>
            <a:r>
              <a:rPr lang="fr-FR" sz="4000" b="1" dirty="0">
                <a:solidFill>
                  <a:srgbClr val="FFC000"/>
                </a:solidFill>
              </a:rPr>
              <a:t>Formulaires</a:t>
            </a:r>
            <a:r>
              <a:rPr lang="fr-FR" sz="4000" b="1" dirty="0"/>
              <a:t> et sécurité</a:t>
            </a:r>
            <a:endParaRPr lang="fr-FR" sz="4000" dirty="0">
              <a:solidFill>
                <a:srgbClr val="FFC000"/>
              </a:solidFill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876E181-C1F2-C131-846C-FCC2DCDBE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C350-B478-4AFB-9EF1-E7FDA82E7203}" type="datetime1">
              <a:rPr lang="fr-FR" smtClean="0"/>
              <a:t>01/02/2023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C8CA800-6759-8E38-6685-1FB1D57C0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Ordinateur - 2/10 navigation web-formulaires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312A5E7-1A73-A38A-58F4-CF3FD2A69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72428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7980" y="8075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space réservé du contenu 6">
            <a:extLst>
              <a:ext uri="{FF2B5EF4-FFF2-40B4-BE49-F238E27FC236}">
                <a16:creationId xmlns:a16="http://schemas.microsoft.com/office/drawing/2014/main" id="{A8AD230E-7B3C-4BA7-BF8D-0C17FA24015F}"/>
              </a:ext>
            </a:extLst>
          </p:cNvPr>
          <p:cNvSpPr txBox="1">
            <a:spLocks/>
          </p:cNvSpPr>
          <p:nvPr/>
        </p:nvSpPr>
        <p:spPr>
          <a:xfrm>
            <a:off x="1679511" y="1849339"/>
            <a:ext cx="9350049" cy="3860996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🤔 Devez-vous cocher obligatoirement cette case avant d’envoyer le formulaire ?</a:t>
            </a:r>
          </a:p>
          <a:p>
            <a:pPr marL="0" indent="0" algn="just">
              <a:buNone/>
            </a:pP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4573FF96-C5B3-4B4A-B3AA-14AD63FC0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0" y="-1875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🔒 </a:t>
            </a:r>
            <a:r>
              <a:rPr lang="fr-FR" sz="4000" b="1" dirty="0">
                <a:solidFill>
                  <a:srgbClr val="FFC000"/>
                </a:solidFill>
              </a:rPr>
              <a:t>Formulaires</a:t>
            </a:r>
            <a:r>
              <a:rPr lang="fr-FR" sz="4000" b="1" dirty="0"/>
              <a:t> et sécurité</a:t>
            </a:r>
            <a:endParaRPr lang="fr-FR" sz="4000" dirty="0">
              <a:solidFill>
                <a:srgbClr val="FFC00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78FC48B-6D86-46F7-9379-7A8F5F737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0908" y="3064260"/>
            <a:ext cx="4429743" cy="990738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C2777AE-581D-099A-9D79-54FC2FDD8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8A9B8-236B-4BC9-905A-8DA1F88D7C76}" type="datetime1">
              <a:rPr lang="fr-FR" smtClean="0"/>
              <a:t>01/02/2023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93AECB3-B33B-1B18-C6C9-4583AF51A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Ordinateur - 2/10 navigation web-formulaires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FACD50-F8D4-D1C8-28E3-2DFD70F5E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767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Retour dans le passé !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BDEB4D0F-642E-4B59-9FE9-5923A3A08865}"/>
              </a:ext>
            </a:extLst>
          </p:cNvPr>
          <p:cNvSpPr txBox="1"/>
          <p:nvPr/>
        </p:nvSpPr>
        <p:spPr>
          <a:xfrm>
            <a:off x="2140591" y="3120737"/>
            <a:ext cx="79108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🤔 Qu’avez-vous retenu du dernier atelier ?</a:t>
            </a:r>
          </a:p>
          <a:p>
            <a:pPr algn="ctr"/>
            <a:endParaRPr lang="fr-FR" sz="2800" dirty="0"/>
          </a:p>
          <a:p>
            <a:pPr algn="ctr"/>
            <a:r>
              <a:rPr lang="fr-FR" sz="2800" dirty="0"/>
              <a:t>🔍 Avez-vous des questions ?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06EB82-12C5-F1D3-B4F1-F9D5AA5FA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7AA0B-E8E9-4679-A067-9BCE80F2FE59}" type="datetime1">
              <a:rPr lang="fr-FR" smtClean="0"/>
              <a:t>01/02/2023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B977935-F45F-C062-E1F2-6A17A45A2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Ordinateur - 2/10 navigation web-formulaires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4B6C5C5-457F-2938-BCFB-82532F030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1656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Synthèse</a:t>
            </a: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FFBD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64797C82-DE68-4485-9C13-9B2E69FCF37F}"/>
              </a:ext>
            </a:extLst>
          </p:cNvPr>
          <p:cNvSpPr txBox="1"/>
          <p:nvPr/>
        </p:nvSpPr>
        <p:spPr>
          <a:xfrm>
            <a:off x="838200" y="3075057"/>
            <a:ext cx="105156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💡 Avez-vous des questions ?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4445E77-8A4C-CF82-9CAE-E4E2192BC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E5A93-FAC4-4670-B222-AA9DE8EE4FEE}" type="datetime1">
              <a:rPr lang="fr-FR" smtClean="0"/>
              <a:t>01/02/2023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6939C7-D5AA-4844-033D-57AD1611D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Ordinateur - 2/10 navigation web-formulaires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024BD5-C967-7E0D-B2FA-D9E3D77D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65642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rganigramme : Alternative 2">
            <a:extLst>
              <a:ext uri="{FF2B5EF4-FFF2-40B4-BE49-F238E27FC236}">
                <a16:creationId xmlns:a16="http://schemas.microsoft.com/office/drawing/2014/main" id="{E3EBFEEF-84EB-4195-B573-5B45F3FA6563}"/>
              </a:ext>
            </a:extLst>
          </p:cNvPr>
          <p:cNvSpPr/>
          <p:nvPr/>
        </p:nvSpPr>
        <p:spPr>
          <a:xfrm>
            <a:off x="2490651" y="2487132"/>
            <a:ext cx="7210697" cy="2064149"/>
          </a:xfrm>
          <a:prstGeom prst="flowChartAlternateProces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dirty="0">
                <a:solidFill>
                  <a:srgbClr val="FFC000"/>
                </a:solidFill>
              </a:rPr>
              <a:t>MERCI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4A400DAD-2BCC-47D6-9C9C-9D0E8209411F}"/>
              </a:ext>
            </a:extLst>
          </p:cNvPr>
          <p:cNvSpPr txBox="1"/>
          <p:nvPr/>
        </p:nvSpPr>
        <p:spPr>
          <a:xfrm>
            <a:off x="2490650" y="3139624"/>
            <a:ext cx="72106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      Et à très bientôt !</a:t>
            </a:r>
            <a:endParaRPr lang="fr-FR" sz="2800" b="1" dirty="0">
              <a:solidFill>
                <a:schemeClr val="bg1"/>
              </a:solidFill>
            </a:endParaRPr>
          </a:p>
          <a:p>
            <a:pPr algn="ctr"/>
            <a:r>
              <a:rPr lang="fr-FR" sz="2800" dirty="0">
                <a:solidFill>
                  <a:schemeClr val="bg1"/>
                </a:solidFill>
              </a:rPr>
              <a:t>	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AAB1ECC9-9ACC-49A5-AF21-13E92CA470EA}"/>
              </a:ext>
            </a:extLst>
          </p:cNvPr>
          <p:cNvGrpSpPr/>
          <p:nvPr/>
        </p:nvGrpSpPr>
        <p:grpSpPr>
          <a:xfrm>
            <a:off x="2907383" y="5960352"/>
            <a:ext cx="10299569" cy="453361"/>
            <a:chOff x="2927155" y="5806913"/>
            <a:chExt cx="10515600" cy="623367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A27D9C8B-10F9-4E01-8B4B-9D522F162544}"/>
                </a:ext>
              </a:extLst>
            </p:cNvPr>
            <p:cNvSpPr txBox="1"/>
            <p:nvPr/>
          </p:nvSpPr>
          <p:spPr>
            <a:xfrm>
              <a:off x="2927155" y="6049409"/>
              <a:ext cx="10515600" cy="380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Cet atelier est inspiré de la formation proposée par </a:t>
              </a:r>
              <a:r>
                <a:rPr lang="fr-FR" sz="1200" dirty="0" err="1"/>
                <a:t>WeTechCare</a:t>
              </a:r>
              <a:r>
                <a:rPr lang="fr-FR" sz="1200" dirty="0"/>
                <a:t> sur </a:t>
              </a:r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9E53339C-A231-487B-A068-9D65A9BC61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610" t="30511" r="15457"/>
            <a:stretch/>
          </p:blipFill>
          <p:spPr>
            <a:xfrm>
              <a:off x="10389908" y="5806913"/>
              <a:ext cx="1527143" cy="549437"/>
            </a:xfrm>
            <a:prstGeom prst="rect">
              <a:avLst/>
            </a:prstGeom>
          </p:spPr>
        </p:pic>
      </p:grp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C47F1B-C762-E045-358F-D8CAD249E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4A482-EC7E-4704-826B-EE8DC0C0F673}" type="datetime1">
              <a:rPr lang="fr-FR" smtClean="0"/>
              <a:t>01/02/2023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7BB915-1512-DB62-3B50-898759451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Ordinateur - 2/10 navigation web-formulaires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E450B14-6405-79F9-071A-090A2063F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104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45FA850A-8191-4995-8AAC-FBBB31EC351E}"/>
              </a:ext>
            </a:extLst>
          </p:cNvPr>
          <p:cNvSpPr txBox="1">
            <a:spLocks/>
          </p:cNvSpPr>
          <p:nvPr/>
        </p:nvSpPr>
        <p:spPr>
          <a:xfrm>
            <a:off x="838200" y="1922106"/>
            <a:ext cx="10515600" cy="1986591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>
                <a:solidFill>
                  <a:schemeClr val="bg1"/>
                </a:solidFill>
              </a:rPr>
              <a:t>🚢 Les navigateurs </a:t>
            </a:r>
          </a:p>
          <a:p>
            <a:pPr algn="ctr"/>
            <a:r>
              <a:rPr lang="fr-FR" sz="4000" b="1" dirty="0">
                <a:solidFill>
                  <a:schemeClr val="bg1"/>
                </a:solidFill>
              </a:rPr>
              <a:t>et </a:t>
            </a:r>
          </a:p>
          <a:p>
            <a:pPr algn="ctr"/>
            <a:r>
              <a:rPr lang="fr-FR" sz="4000" b="1" dirty="0">
                <a:solidFill>
                  <a:schemeClr val="bg1"/>
                </a:solidFill>
              </a:rPr>
              <a:t>🔍 les moteurs de recherche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1ED6D17-250C-7EBE-43C0-E3C73C18F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8FD6B-DC66-4F13-AF52-40DE727344CB}" type="datetime1">
              <a:rPr lang="fr-FR" smtClean="0"/>
              <a:t>01/02/2023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2B617F5-322B-13EC-2C91-124602371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Ordinateur - 2/10 navigation web-formulaires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52ABC23-F70B-13DD-E5B7-B1713A181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9233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Les</a:t>
            </a:r>
            <a:r>
              <a:rPr lang="fr-FR" sz="4000" b="1" dirty="0">
                <a:solidFill>
                  <a:srgbClr val="00B0F0"/>
                </a:solidFill>
              </a:rPr>
              <a:t> </a:t>
            </a:r>
            <a:r>
              <a:rPr lang="fr-FR" sz="4000" b="1" dirty="0">
                <a:solidFill>
                  <a:srgbClr val="FFC000"/>
                </a:solidFill>
              </a:rPr>
              <a:t>Navigateurs</a:t>
            </a:r>
            <a:endParaRPr lang="fr-FR" sz="4000" dirty="0">
              <a:solidFill>
                <a:srgbClr val="FFC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B5B933B5-4355-40A2-A656-253479027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153" y="1211534"/>
            <a:ext cx="7619047" cy="507936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BEDC7AA-6690-44CE-A6EA-05EA5B65A2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30" y="1391014"/>
            <a:ext cx="2201770" cy="2201770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9ACA311-31B1-1513-82A3-C49E4C749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3A05-1E1C-43AA-A91F-88C53C967E89}" type="datetime1">
              <a:rPr lang="fr-FR" smtClean="0"/>
              <a:t>01/02/2023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D11825-0B38-88AB-F412-39485BBE8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Ordinateur - 2/10 navigation web-formulaires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5914D6-FC9E-CF6C-13B5-725014B6B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9363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Les</a:t>
            </a:r>
            <a:r>
              <a:rPr lang="fr-FR" sz="4000" b="1" dirty="0">
                <a:solidFill>
                  <a:srgbClr val="00B0F0"/>
                </a:solidFill>
              </a:rPr>
              <a:t> </a:t>
            </a:r>
            <a:r>
              <a:rPr lang="fr-FR" sz="4000" b="1" dirty="0">
                <a:solidFill>
                  <a:srgbClr val="FFC000"/>
                </a:solidFill>
              </a:rPr>
              <a:t>Navigateurs</a:t>
            </a:r>
            <a:endParaRPr lang="fr-FR" sz="4000" dirty="0">
              <a:solidFill>
                <a:srgbClr val="FFC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B5B933B5-4355-40A2-A656-253479027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153" y="1211534"/>
            <a:ext cx="7619047" cy="507936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BEDC7AA-6690-44CE-A6EA-05EA5B65A2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30" y="1391014"/>
            <a:ext cx="2201770" cy="220177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53DB40C-7E86-43AE-8543-819A78B277B9}"/>
              </a:ext>
            </a:extLst>
          </p:cNvPr>
          <p:cNvSpPr txBox="1"/>
          <p:nvPr/>
        </p:nvSpPr>
        <p:spPr>
          <a:xfrm>
            <a:off x="1131730" y="325423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Edge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2847B19-A9B4-46E1-B41E-0FCE4A9CED57}"/>
              </a:ext>
            </a:extLst>
          </p:cNvPr>
          <p:cNvSpPr txBox="1"/>
          <p:nvPr/>
        </p:nvSpPr>
        <p:spPr>
          <a:xfrm>
            <a:off x="3811429" y="1117112"/>
            <a:ext cx="1980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Internet explorer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BC5ABB7-330C-4063-BEB0-C171534C16BA}"/>
              </a:ext>
            </a:extLst>
          </p:cNvPr>
          <p:cNvSpPr txBox="1"/>
          <p:nvPr/>
        </p:nvSpPr>
        <p:spPr>
          <a:xfrm>
            <a:off x="8832122" y="1733989"/>
            <a:ext cx="1980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Mozilla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313DCF9-9893-41A7-9A8C-8C625014F935}"/>
              </a:ext>
            </a:extLst>
          </p:cNvPr>
          <p:cNvSpPr txBox="1"/>
          <p:nvPr/>
        </p:nvSpPr>
        <p:spPr>
          <a:xfrm>
            <a:off x="9822246" y="5437008"/>
            <a:ext cx="1980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Safari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740C380-E826-49D7-AD54-9AA518B02660}"/>
              </a:ext>
            </a:extLst>
          </p:cNvPr>
          <p:cNvSpPr txBox="1"/>
          <p:nvPr/>
        </p:nvSpPr>
        <p:spPr>
          <a:xfrm>
            <a:off x="5646830" y="6106233"/>
            <a:ext cx="1980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Chrome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CBA25EF-58F7-4F9A-A965-6338FD00D79C}"/>
              </a:ext>
            </a:extLst>
          </p:cNvPr>
          <p:cNvSpPr txBox="1"/>
          <p:nvPr/>
        </p:nvSpPr>
        <p:spPr>
          <a:xfrm>
            <a:off x="2046130" y="5988242"/>
            <a:ext cx="1980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Opera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48E0FD7-4F05-CDE7-DD44-2DBE09D79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E0FEC-F4B3-4E65-B343-E580F937D5C1}" type="datetime1">
              <a:rPr lang="fr-FR" smtClean="0"/>
              <a:t>01/02/2023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ED58CA7-F8D3-06C1-9D96-696DB3903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Ordinateur - 2/10 navigation web-formulaires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95B25A2-9E8E-B091-8F8C-AE43225C2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964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BD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EECEA037-B353-4A72-AC95-EF98EC9DAEFA}"/>
              </a:ext>
            </a:extLst>
          </p:cNvPr>
          <p:cNvSpPr txBox="1"/>
          <p:nvPr/>
        </p:nvSpPr>
        <p:spPr>
          <a:xfrm rot="20306850">
            <a:off x="183198" y="560544"/>
            <a:ext cx="1600200" cy="369332"/>
          </a:xfrm>
          <a:prstGeom prst="rect">
            <a:avLst/>
          </a:prstGeom>
          <a:noFill/>
          <a:ln w="38100">
            <a:solidFill>
              <a:srgbClr val="FFBD59"/>
            </a:solidFill>
          </a:ln>
        </p:spPr>
        <p:txBody>
          <a:bodyPr wrap="square">
            <a:spAutoFit/>
          </a:bodyPr>
          <a:lstStyle/>
          <a:p>
            <a:r>
              <a:rPr lang="fr-FR" dirty="0"/>
              <a:t>💡 Bon à savoir </a:t>
            </a:r>
          </a:p>
        </p:txBody>
      </p: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ECB67F1A-F7AE-4B28-99EE-78E294CF5DB8}"/>
              </a:ext>
            </a:extLst>
          </p:cNvPr>
          <p:cNvGrpSpPr/>
          <p:nvPr/>
        </p:nvGrpSpPr>
        <p:grpSpPr>
          <a:xfrm>
            <a:off x="0" y="2053014"/>
            <a:ext cx="11973539" cy="3295080"/>
            <a:chOff x="12700" y="2781927"/>
            <a:chExt cx="11973539" cy="3295080"/>
          </a:xfrm>
        </p:grpSpPr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id="{C693D89A-97DF-40F0-9DFA-F72C604D5E12}"/>
                </a:ext>
              </a:extLst>
            </p:cNvPr>
            <p:cNvGrpSpPr/>
            <p:nvPr/>
          </p:nvGrpSpPr>
          <p:grpSpPr>
            <a:xfrm>
              <a:off x="184002" y="3743258"/>
              <a:ext cx="11775956" cy="1639123"/>
              <a:chOff x="0" y="3208860"/>
              <a:chExt cx="12020310" cy="1757420"/>
            </a:xfrm>
          </p:grpSpPr>
          <p:grpSp>
            <p:nvGrpSpPr>
              <p:cNvPr id="36" name="Groupe 35">
                <a:extLst>
                  <a:ext uri="{FF2B5EF4-FFF2-40B4-BE49-F238E27FC236}">
                    <a16:creationId xmlns:a16="http://schemas.microsoft.com/office/drawing/2014/main" id="{936231FC-3C94-4D9B-8D27-D862994CE48F}"/>
                  </a:ext>
                </a:extLst>
              </p:cNvPr>
              <p:cNvGrpSpPr/>
              <p:nvPr/>
            </p:nvGrpSpPr>
            <p:grpSpPr>
              <a:xfrm>
                <a:off x="0" y="3208860"/>
                <a:ext cx="12020310" cy="1757420"/>
                <a:chOff x="0" y="3208860"/>
                <a:chExt cx="12020310" cy="1757420"/>
              </a:xfrm>
            </p:grpSpPr>
            <p:pic>
              <p:nvPicPr>
                <p:cNvPr id="32" name="Image 31">
                  <a:extLst>
                    <a:ext uri="{FF2B5EF4-FFF2-40B4-BE49-F238E27FC236}">
                      <a16:creationId xmlns:a16="http://schemas.microsoft.com/office/drawing/2014/main" id="{249B3041-BECF-48A6-A32F-7828B4E2B8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77281" b="4005"/>
                <a:stretch/>
              </p:blipFill>
              <p:spPr>
                <a:xfrm>
                  <a:off x="6500121" y="3208860"/>
                  <a:ext cx="5520189" cy="1139258"/>
                </a:xfrm>
                <a:prstGeom prst="rect">
                  <a:avLst/>
                </a:prstGeom>
                <a:ln>
                  <a:solidFill>
                    <a:srgbClr val="FFBD59"/>
                  </a:solidFill>
                </a:ln>
              </p:spPr>
            </p:pic>
            <p:grpSp>
              <p:nvGrpSpPr>
                <p:cNvPr id="35" name="Groupe 34">
                  <a:extLst>
                    <a:ext uri="{FF2B5EF4-FFF2-40B4-BE49-F238E27FC236}">
                      <a16:creationId xmlns:a16="http://schemas.microsoft.com/office/drawing/2014/main" id="{8FA905F2-C1E1-4612-8EE2-39166B450E73}"/>
                    </a:ext>
                  </a:extLst>
                </p:cNvPr>
                <p:cNvGrpSpPr/>
                <p:nvPr/>
              </p:nvGrpSpPr>
              <p:grpSpPr>
                <a:xfrm>
                  <a:off x="0" y="3220861"/>
                  <a:ext cx="10624275" cy="1745419"/>
                  <a:chOff x="0" y="3220861"/>
                  <a:chExt cx="10624275" cy="1745419"/>
                </a:xfrm>
              </p:grpSpPr>
              <p:pic>
                <p:nvPicPr>
                  <p:cNvPr id="31" name="Image 30">
                    <a:extLst>
                      <a:ext uri="{FF2B5EF4-FFF2-40B4-BE49-F238E27FC236}">
                        <a16:creationId xmlns:a16="http://schemas.microsoft.com/office/drawing/2014/main" id="{D39673C2-7AD5-4D1C-B12B-2BD0287E504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t="1" r="64896" b="-6231"/>
                  <a:stretch/>
                </p:blipFill>
                <p:spPr>
                  <a:xfrm>
                    <a:off x="0" y="3220861"/>
                    <a:ext cx="8248307" cy="1219194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BB8AD938-F939-4591-97EE-C637BFDCB0CC}"/>
                      </a:ext>
                    </a:extLst>
                  </p:cNvPr>
                  <p:cNvSpPr/>
                  <p:nvPr/>
                </p:nvSpPr>
                <p:spPr>
                  <a:xfrm>
                    <a:off x="4038600" y="4360818"/>
                    <a:ext cx="6585675" cy="60546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</p:grpSp>
          <p:pic>
            <p:nvPicPr>
              <p:cNvPr id="33" name="Image 32">
                <a:extLst>
                  <a:ext uri="{FF2B5EF4-FFF2-40B4-BE49-F238E27FC236}">
                    <a16:creationId xmlns:a16="http://schemas.microsoft.com/office/drawing/2014/main" id="{936C33F3-B468-45B6-99CC-4D7865E9D0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72926" r="14895" b="4005"/>
              <a:stretch/>
            </p:blipFill>
            <p:spPr>
              <a:xfrm>
                <a:off x="4124153" y="3208860"/>
                <a:ext cx="4124154" cy="1139258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D9D503DE-C38B-4549-A123-C25153CD75C1}"/>
                </a:ext>
              </a:extLst>
            </p:cNvPr>
            <p:cNvSpPr/>
            <p:nvPr/>
          </p:nvSpPr>
          <p:spPr>
            <a:xfrm>
              <a:off x="12700" y="4432551"/>
              <a:ext cx="4654698" cy="667476"/>
            </a:xfrm>
            <a:prstGeom prst="ellipse">
              <a:avLst/>
            </a:prstGeom>
            <a:noFill/>
            <a:ln w="38100">
              <a:solidFill>
                <a:srgbClr val="FFBD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0" name="Connecteur droit avec flèche 39">
              <a:extLst>
                <a:ext uri="{FF2B5EF4-FFF2-40B4-BE49-F238E27FC236}">
                  <a16:creationId xmlns:a16="http://schemas.microsoft.com/office/drawing/2014/main" id="{753C8BB0-DC8E-4BAB-ABE9-497605D88E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33500" y="5100027"/>
              <a:ext cx="431800" cy="282354"/>
            </a:xfrm>
            <a:prstGeom prst="straightConnector1">
              <a:avLst/>
            </a:prstGeom>
            <a:ln>
              <a:solidFill>
                <a:srgbClr val="FFBD5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73AE8EED-4DBB-4733-A144-58E3BE271F88}"/>
                </a:ext>
              </a:extLst>
            </p:cNvPr>
            <p:cNvSpPr txBox="1"/>
            <p:nvPr/>
          </p:nvSpPr>
          <p:spPr>
            <a:xfrm>
              <a:off x="145902" y="5408795"/>
              <a:ext cx="3127273" cy="369332"/>
            </a:xfrm>
            <a:prstGeom prst="rect">
              <a:avLst/>
            </a:prstGeom>
            <a:noFill/>
            <a:ln>
              <a:solidFill>
                <a:srgbClr val="FFBD59"/>
              </a:solidFill>
            </a:ln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7BF8554B-A85F-4026-A08D-0FB01C0D971D}"/>
                </a:ext>
              </a:extLst>
            </p:cNvPr>
            <p:cNvSpPr/>
            <p:nvPr/>
          </p:nvSpPr>
          <p:spPr>
            <a:xfrm>
              <a:off x="10337799" y="3970168"/>
              <a:ext cx="1250465" cy="667476"/>
            </a:xfrm>
            <a:prstGeom prst="ellipse">
              <a:avLst/>
            </a:prstGeom>
            <a:noFill/>
            <a:ln w="38100">
              <a:solidFill>
                <a:srgbClr val="FFBD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4" name="Connecteur droit avec flèche 43">
              <a:extLst>
                <a:ext uri="{FF2B5EF4-FFF2-40B4-BE49-F238E27FC236}">
                  <a16:creationId xmlns:a16="http://schemas.microsoft.com/office/drawing/2014/main" id="{6D308DAB-264E-4433-8709-AD78F8F75BD3}"/>
                </a:ext>
              </a:extLst>
            </p:cNvPr>
            <p:cNvCxnSpPr>
              <a:cxnSpLocks/>
              <a:endCxn id="45" idx="0"/>
            </p:cNvCxnSpPr>
            <p:nvPr/>
          </p:nvCxnSpPr>
          <p:spPr>
            <a:xfrm flipH="1">
              <a:off x="10588086" y="4649151"/>
              <a:ext cx="132936" cy="308768"/>
            </a:xfrm>
            <a:prstGeom prst="straightConnector1">
              <a:avLst/>
            </a:prstGeom>
            <a:ln>
              <a:solidFill>
                <a:srgbClr val="FFBD5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53B87AC7-2CC9-4AB4-BB16-A68A2C2A06D5}"/>
                </a:ext>
              </a:extLst>
            </p:cNvPr>
            <p:cNvSpPr txBox="1"/>
            <p:nvPr/>
          </p:nvSpPr>
          <p:spPr>
            <a:xfrm>
              <a:off x="9962853" y="4957919"/>
              <a:ext cx="1250465" cy="369332"/>
            </a:xfrm>
            <a:prstGeom prst="rect">
              <a:avLst/>
            </a:prstGeom>
            <a:noFill/>
            <a:ln>
              <a:solidFill>
                <a:srgbClr val="FFBD59"/>
              </a:solidFill>
            </a:ln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D85EAE54-5101-4EFA-AE46-4895AD39664C}"/>
                </a:ext>
              </a:extLst>
            </p:cNvPr>
            <p:cNvSpPr/>
            <p:nvPr/>
          </p:nvSpPr>
          <p:spPr>
            <a:xfrm>
              <a:off x="11608361" y="4144267"/>
              <a:ext cx="368301" cy="357493"/>
            </a:xfrm>
            <a:prstGeom prst="ellipse">
              <a:avLst/>
            </a:prstGeom>
            <a:noFill/>
            <a:ln w="38100">
              <a:solidFill>
                <a:srgbClr val="FFBD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2" name="Connecteur droit avec flèche 51">
              <a:extLst>
                <a:ext uri="{FF2B5EF4-FFF2-40B4-BE49-F238E27FC236}">
                  <a16:creationId xmlns:a16="http://schemas.microsoft.com/office/drawing/2014/main" id="{D9E2EAD9-1796-4A22-8490-70DAEF8D15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490992" y="4501760"/>
              <a:ext cx="276953" cy="1203571"/>
            </a:xfrm>
            <a:prstGeom prst="straightConnector1">
              <a:avLst/>
            </a:prstGeom>
            <a:ln>
              <a:solidFill>
                <a:srgbClr val="FFBD5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C860B115-9103-486A-8C2A-1C42E4FAAF99}"/>
                </a:ext>
              </a:extLst>
            </p:cNvPr>
            <p:cNvSpPr txBox="1"/>
            <p:nvPr/>
          </p:nvSpPr>
          <p:spPr>
            <a:xfrm>
              <a:off x="10291210" y="5707675"/>
              <a:ext cx="1685452" cy="369332"/>
            </a:xfrm>
            <a:prstGeom prst="rect">
              <a:avLst/>
            </a:prstGeom>
            <a:noFill/>
            <a:ln>
              <a:solidFill>
                <a:srgbClr val="FFBD59"/>
              </a:solidFill>
            </a:ln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  <p:sp>
          <p:nvSpPr>
            <p:cNvPr id="57" name="Ellipse 56">
              <a:extLst>
                <a:ext uri="{FF2B5EF4-FFF2-40B4-BE49-F238E27FC236}">
                  <a16:creationId xmlns:a16="http://schemas.microsoft.com/office/drawing/2014/main" id="{49AECF61-4CE6-45B3-AE22-44E64C7F3B18}"/>
                </a:ext>
              </a:extLst>
            </p:cNvPr>
            <p:cNvSpPr/>
            <p:nvPr/>
          </p:nvSpPr>
          <p:spPr>
            <a:xfrm>
              <a:off x="9842202" y="4144267"/>
              <a:ext cx="368301" cy="357493"/>
            </a:xfrm>
            <a:prstGeom prst="ellipse">
              <a:avLst/>
            </a:prstGeom>
            <a:noFill/>
            <a:ln w="38100">
              <a:solidFill>
                <a:srgbClr val="FFBD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8" name="Connecteur droit avec flèche 57">
              <a:extLst>
                <a:ext uri="{FF2B5EF4-FFF2-40B4-BE49-F238E27FC236}">
                  <a16:creationId xmlns:a16="http://schemas.microsoft.com/office/drawing/2014/main" id="{0E8D4BE4-A512-4358-810A-8D0F764C2E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6352" y="3192020"/>
              <a:ext cx="224814" cy="836109"/>
            </a:xfrm>
            <a:prstGeom prst="straightConnector1">
              <a:avLst/>
            </a:prstGeom>
            <a:ln w="12700">
              <a:solidFill>
                <a:srgbClr val="FFBD5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37264AF4-DF9C-4546-A7F3-2703E6F7C699}"/>
                </a:ext>
              </a:extLst>
            </p:cNvPr>
            <p:cNvSpPr txBox="1"/>
            <p:nvPr/>
          </p:nvSpPr>
          <p:spPr>
            <a:xfrm>
              <a:off x="9243039" y="2785160"/>
              <a:ext cx="2743200" cy="369332"/>
            </a:xfrm>
            <a:prstGeom prst="rect">
              <a:avLst/>
            </a:prstGeom>
            <a:noFill/>
            <a:ln>
              <a:solidFill>
                <a:srgbClr val="FFBD59"/>
              </a:solidFill>
            </a:ln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986A6F54-CD2C-4596-A662-6DAA4CA62D4F}"/>
                </a:ext>
              </a:extLst>
            </p:cNvPr>
            <p:cNvSpPr/>
            <p:nvPr/>
          </p:nvSpPr>
          <p:spPr>
            <a:xfrm>
              <a:off x="9473900" y="4131663"/>
              <a:ext cx="368301" cy="357493"/>
            </a:xfrm>
            <a:prstGeom prst="ellipse">
              <a:avLst/>
            </a:prstGeom>
            <a:noFill/>
            <a:ln w="38100">
              <a:solidFill>
                <a:srgbClr val="FFBD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3" name="Connecteur droit avec flèche 62">
              <a:extLst>
                <a:ext uri="{FF2B5EF4-FFF2-40B4-BE49-F238E27FC236}">
                  <a16:creationId xmlns:a16="http://schemas.microsoft.com/office/drawing/2014/main" id="{44D6F8E3-21AE-49D1-A79E-553E8228D02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81641" y="3238838"/>
              <a:ext cx="1145830" cy="797744"/>
            </a:xfrm>
            <a:prstGeom prst="straightConnector1">
              <a:avLst/>
            </a:prstGeom>
            <a:ln>
              <a:solidFill>
                <a:srgbClr val="FFBD5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0623A0D2-6E87-409F-B52E-1C4BD17763C1}"/>
                </a:ext>
              </a:extLst>
            </p:cNvPr>
            <p:cNvSpPr txBox="1"/>
            <p:nvPr/>
          </p:nvSpPr>
          <p:spPr>
            <a:xfrm>
              <a:off x="7213058" y="2781927"/>
              <a:ext cx="1806700" cy="369332"/>
            </a:xfrm>
            <a:prstGeom prst="rect">
              <a:avLst/>
            </a:prstGeom>
            <a:noFill/>
            <a:ln>
              <a:solidFill>
                <a:srgbClr val="FFBD59"/>
              </a:solidFill>
            </a:ln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</p:grpSp>
      <p:sp>
        <p:nvSpPr>
          <p:cNvPr id="71" name="Ellipse 70">
            <a:extLst>
              <a:ext uri="{FF2B5EF4-FFF2-40B4-BE49-F238E27FC236}">
                <a16:creationId xmlns:a16="http://schemas.microsoft.com/office/drawing/2014/main" id="{8FAD6038-B860-4DC9-9154-FC9D9AA76FC9}"/>
              </a:ext>
            </a:extLst>
          </p:cNvPr>
          <p:cNvSpPr/>
          <p:nvPr/>
        </p:nvSpPr>
        <p:spPr>
          <a:xfrm>
            <a:off x="3116341" y="3001735"/>
            <a:ext cx="368301" cy="357493"/>
          </a:xfrm>
          <a:prstGeom prst="ellipse">
            <a:avLst/>
          </a:prstGeom>
          <a:noFill/>
          <a:ln w="38100">
            <a:solidFill>
              <a:srgbClr val="FFB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483FBDC6-CE1F-42ED-88DC-C215B0AEB89D}"/>
              </a:ext>
            </a:extLst>
          </p:cNvPr>
          <p:cNvSpPr/>
          <p:nvPr/>
        </p:nvSpPr>
        <p:spPr>
          <a:xfrm>
            <a:off x="2677229" y="2995194"/>
            <a:ext cx="368301" cy="357493"/>
          </a:xfrm>
          <a:prstGeom prst="ellipse">
            <a:avLst/>
          </a:prstGeom>
          <a:noFill/>
          <a:ln w="38100">
            <a:solidFill>
              <a:srgbClr val="FFB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3" name="Connecteur droit avec flèche 72">
            <a:extLst>
              <a:ext uri="{FF2B5EF4-FFF2-40B4-BE49-F238E27FC236}">
                <a16:creationId xmlns:a16="http://schemas.microsoft.com/office/drawing/2014/main" id="{0DE2580A-0DB6-4301-8EA6-25EB2621A547}"/>
              </a:ext>
            </a:extLst>
          </p:cNvPr>
          <p:cNvCxnSpPr>
            <a:cxnSpLocks/>
            <a:stCxn id="72" idx="7"/>
            <a:endCxn id="77" idx="2"/>
          </p:cNvCxnSpPr>
          <p:nvPr/>
        </p:nvCxnSpPr>
        <p:spPr>
          <a:xfrm flipV="1">
            <a:off x="2991594" y="1875448"/>
            <a:ext cx="921404" cy="1172100"/>
          </a:xfrm>
          <a:prstGeom prst="straightConnector1">
            <a:avLst/>
          </a:prstGeom>
          <a:ln>
            <a:solidFill>
              <a:srgbClr val="FFBD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>
            <a:extLst>
              <a:ext uri="{FF2B5EF4-FFF2-40B4-BE49-F238E27FC236}">
                <a16:creationId xmlns:a16="http://schemas.microsoft.com/office/drawing/2014/main" id="{DEC92A30-DCBD-429A-A39F-A9462456422E}"/>
              </a:ext>
            </a:extLst>
          </p:cNvPr>
          <p:cNvCxnSpPr>
            <a:cxnSpLocks/>
            <a:stCxn id="71" idx="7"/>
          </p:cNvCxnSpPr>
          <p:nvPr/>
        </p:nvCxnSpPr>
        <p:spPr>
          <a:xfrm flipV="1">
            <a:off x="3430706" y="2726059"/>
            <a:ext cx="1035508" cy="328030"/>
          </a:xfrm>
          <a:prstGeom prst="straightConnector1">
            <a:avLst/>
          </a:prstGeom>
          <a:ln>
            <a:solidFill>
              <a:srgbClr val="FFBD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ZoneTexte 76">
            <a:extLst>
              <a:ext uri="{FF2B5EF4-FFF2-40B4-BE49-F238E27FC236}">
                <a16:creationId xmlns:a16="http://schemas.microsoft.com/office/drawing/2014/main" id="{AC43AA94-1C7D-4C88-90AD-1B363A7A33C4}"/>
              </a:ext>
            </a:extLst>
          </p:cNvPr>
          <p:cNvSpPr txBox="1"/>
          <p:nvPr/>
        </p:nvSpPr>
        <p:spPr>
          <a:xfrm>
            <a:off x="3009648" y="1506116"/>
            <a:ext cx="1806700" cy="369332"/>
          </a:xfrm>
          <a:prstGeom prst="rect">
            <a:avLst/>
          </a:prstGeom>
          <a:noFill/>
          <a:ln>
            <a:solidFill>
              <a:srgbClr val="FFBD59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BF98981A-D9BF-4C09-9509-FD5AF758BA2A}"/>
              </a:ext>
            </a:extLst>
          </p:cNvPr>
          <p:cNvSpPr txBox="1"/>
          <p:nvPr/>
        </p:nvSpPr>
        <p:spPr>
          <a:xfrm>
            <a:off x="4505111" y="2413080"/>
            <a:ext cx="1806700" cy="369332"/>
          </a:xfrm>
          <a:prstGeom prst="rect">
            <a:avLst/>
          </a:prstGeom>
          <a:noFill/>
          <a:ln>
            <a:solidFill>
              <a:srgbClr val="FFBD59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D29A6E7A-89D2-4CF0-9200-E1D8F28638E1}"/>
              </a:ext>
            </a:extLst>
          </p:cNvPr>
          <p:cNvSpPr/>
          <p:nvPr/>
        </p:nvSpPr>
        <p:spPr>
          <a:xfrm>
            <a:off x="912033" y="3346145"/>
            <a:ext cx="368301" cy="357493"/>
          </a:xfrm>
          <a:prstGeom prst="ellipse">
            <a:avLst/>
          </a:prstGeom>
          <a:noFill/>
          <a:ln w="38100">
            <a:solidFill>
              <a:srgbClr val="FFB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10DBAEDD-7D56-46C2-9351-D2A21E5A3089}"/>
              </a:ext>
            </a:extLst>
          </p:cNvPr>
          <p:cNvSpPr/>
          <p:nvPr/>
        </p:nvSpPr>
        <p:spPr>
          <a:xfrm>
            <a:off x="133202" y="3390899"/>
            <a:ext cx="704997" cy="357493"/>
          </a:xfrm>
          <a:prstGeom prst="ellipse">
            <a:avLst/>
          </a:prstGeom>
          <a:noFill/>
          <a:ln w="38100">
            <a:solidFill>
              <a:srgbClr val="FFB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3" name="Connecteur droit avec flèche 82">
            <a:extLst>
              <a:ext uri="{FF2B5EF4-FFF2-40B4-BE49-F238E27FC236}">
                <a16:creationId xmlns:a16="http://schemas.microsoft.com/office/drawing/2014/main" id="{0707E34A-C2F1-465C-9308-DEC0D51B834D}"/>
              </a:ext>
            </a:extLst>
          </p:cNvPr>
          <p:cNvCxnSpPr>
            <a:cxnSpLocks/>
            <a:stCxn id="81" idx="7"/>
          </p:cNvCxnSpPr>
          <p:nvPr/>
        </p:nvCxnSpPr>
        <p:spPr>
          <a:xfrm flipV="1">
            <a:off x="1226398" y="2855343"/>
            <a:ext cx="291498" cy="543156"/>
          </a:xfrm>
          <a:prstGeom prst="straightConnector1">
            <a:avLst/>
          </a:prstGeom>
          <a:ln>
            <a:solidFill>
              <a:srgbClr val="FFBD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avec flèche 84">
            <a:extLst>
              <a:ext uri="{FF2B5EF4-FFF2-40B4-BE49-F238E27FC236}">
                <a16:creationId xmlns:a16="http://schemas.microsoft.com/office/drawing/2014/main" id="{7EE6560E-F561-4613-8894-A13E6D44F81F}"/>
              </a:ext>
            </a:extLst>
          </p:cNvPr>
          <p:cNvCxnSpPr>
            <a:cxnSpLocks/>
            <a:stCxn id="82" idx="0"/>
          </p:cNvCxnSpPr>
          <p:nvPr/>
        </p:nvCxnSpPr>
        <p:spPr>
          <a:xfrm flipV="1">
            <a:off x="485701" y="2218119"/>
            <a:ext cx="33406" cy="1172780"/>
          </a:xfrm>
          <a:prstGeom prst="straightConnector1">
            <a:avLst/>
          </a:prstGeom>
          <a:ln>
            <a:solidFill>
              <a:srgbClr val="FFBD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ZoneTexte 89">
            <a:extLst>
              <a:ext uri="{FF2B5EF4-FFF2-40B4-BE49-F238E27FC236}">
                <a16:creationId xmlns:a16="http://schemas.microsoft.com/office/drawing/2014/main" id="{6D386208-F0BB-4B35-974F-59BEC2268E55}"/>
              </a:ext>
            </a:extLst>
          </p:cNvPr>
          <p:cNvSpPr txBox="1"/>
          <p:nvPr/>
        </p:nvSpPr>
        <p:spPr>
          <a:xfrm>
            <a:off x="1053093" y="2485659"/>
            <a:ext cx="1992437" cy="369332"/>
          </a:xfrm>
          <a:prstGeom prst="rect">
            <a:avLst/>
          </a:prstGeom>
          <a:noFill/>
          <a:ln>
            <a:solidFill>
              <a:srgbClr val="FFBD59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4FF9B9AA-0E42-48C7-B09B-49016F2CBAC3}"/>
              </a:ext>
            </a:extLst>
          </p:cNvPr>
          <p:cNvSpPr txBox="1"/>
          <p:nvPr/>
        </p:nvSpPr>
        <p:spPr>
          <a:xfrm>
            <a:off x="91551" y="1788219"/>
            <a:ext cx="2377565" cy="369332"/>
          </a:xfrm>
          <a:prstGeom prst="rect">
            <a:avLst/>
          </a:prstGeom>
          <a:noFill/>
          <a:ln>
            <a:solidFill>
              <a:srgbClr val="FFBD59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C09C7F05-7F2A-4130-A7A0-09F04FBA2A3F}"/>
              </a:ext>
            </a:extLst>
          </p:cNvPr>
          <p:cNvSpPr/>
          <p:nvPr/>
        </p:nvSpPr>
        <p:spPr>
          <a:xfrm>
            <a:off x="1504634" y="3372417"/>
            <a:ext cx="3697730" cy="419195"/>
          </a:xfrm>
          <a:prstGeom prst="ellipse">
            <a:avLst/>
          </a:prstGeom>
          <a:noFill/>
          <a:ln w="38100">
            <a:solidFill>
              <a:srgbClr val="FFB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4" name="Connecteur droit avec flèche 93">
            <a:extLst>
              <a:ext uri="{FF2B5EF4-FFF2-40B4-BE49-F238E27FC236}">
                <a16:creationId xmlns:a16="http://schemas.microsoft.com/office/drawing/2014/main" id="{4943DA02-5A5C-4610-9498-C9923B0522E4}"/>
              </a:ext>
            </a:extLst>
          </p:cNvPr>
          <p:cNvCxnSpPr>
            <a:cxnSpLocks/>
            <a:stCxn id="93" idx="5"/>
          </p:cNvCxnSpPr>
          <p:nvPr/>
        </p:nvCxnSpPr>
        <p:spPr>
          <a:xfrm>
            <a:off x="4660844" y="3730222"/>
            <a:ext cx="819194" cy="590173"/>
          </a:xfrm>
          <a:prstGeom prst="straightConnector1">
            <a:avLst/>
          </a:prstGeom>
          <a:ln>
            <a:solidFill>
              <a:srgbClr val="FFBD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ZoneTexte 96">
            <a:extLst>
              <a:ext uri="{FF2B5EF4-FFF2-40B4-BE49-F238E27FC236}">
                <a16:creationId xmlns:a16="http://schemas.microsoft.com/office/drawing/2014/main" id="{A76D738D-7B7E-47BE-A65B-C8BDAD1346AA}"/>
              </a:ext>
            </a:extLst>
          </p:cNvPr>
          <p:cNvSpPr txBox="1"/>
          <p:nvPr/>
        </p:nvSpPr>
        <p:spPr>
          <a:xfrm>
            <a:off x="5070441" y="4318208"/>
            <a:ext cx="1632350" cy="369332"/>
          </a:xfrm>
          <a:prstGeom prst="rect">
            <a:avLst/>
          </a:prstGeom>
          <a:noFill/>
          <a:ln>
            <a:solidFill>
              <a:srgbClr val="FFBD59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8" name="Titre 1">
            <a:extLst>
              <a:ext uri="{FF2B5EF4-FFF2-40B4-BE49-F238E27FC236}">
                <a16:creationId xmlns:a16="http://schemas.microsoft.com/office/drawing/2014/main" id="{7F3EF643-810F-4A50-A62C-BA66C640855D}"/>
              </a:ext>
            </a:extLst>
          </p:cNvPr>
          <p:cNvSpPr txBox="1">
            <a:spLocks/>
          </p:cNvSpPr>
          <p:nvPr/>
        </p:nvSpPr>
        <p:spPr>
          <a:xfrm>
            <a:off x="838199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/>
              <a:t>La</a:t>
            </a:r>
            <a:r>
              <a:rPr lang="fr-FR" sz="4000" b="1">
                <a:solidFill>
                  <a:srgbClr val="00B0F0"/>
                </a:solidFill>
              </a:rPr>
              <a:t> </a:t>
            </a:r>
            <a:r>
              <a:rPr lang="fr-FR" sz="4000" b="1">
                <a:solidFill>
                  <a:srgbClr val="FFC000"/>
                </a:solidFill>
              </a:rPr>
              <a:t>fenêtre de Navigation</a:t>
            </a:r>
            <a:endParaRPr lang="fr-FR" sz="4000" dirty="0">
              <a:solidFill>
                <a:srgbClr val="FFC000"/>
              </a:solidFill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8D372FC-16BE-A111-0E39-BCFD0E151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DD83-0FB2-48C5-AFC0-9BC464C918EA}" type="datetime1">
              <a:rPr lang="fr-FR" smtClean="0"/>
              <a:t>01/02/2023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79E5583-9F0B-7C1A-A082-602A89DB4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Ordinateur - 2/10 navigation web-formulaires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CB7F0F9-A1FD-535F-DEB0-0F3B547B3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3635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La</a:t>
            </a:r>
            <a:r>
              <a:rPr lang="fr-FR" sz="4000" b="1" dirty="0">
                <a:solidFill>
                  <a:srgbClr val="00B0F0"/>
                </a:solidFill>
              </a:rPr>
              <a:t> </a:t>
            </a:r>
            <a:r>
              <a:rPr lang="fr-FR" sz="4000" b="1" dirty="0">
                <a:solidFill>
                  <a:srgbClr val="FFC000"/>
                </a:solidFill>
              </a:rPr>
              <a:t>fenêtre de Navigation</a:t>
            </a:r>
            <a:endParaRPr lang="fr-FR" sz="4000" dirty="0">
              <a:solidFill>
                <a:srgbClr val="FFC00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199" y="10516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EECEA037-B353-4A72-AC95-EF98EC9DAEFA}"/>
              </a:ext>
            </a:extLst>
          </p:cNvPr>
          <p:cNvSpPr txBox="1"/>
          <p:nvPr/>
        </p:nvSpPr>
        <p:spPr>
          <a:xfrm rot="20306850">
            <a:off x="183198" y="560544"/>
            <a:ext cx="1600200" cy="36933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fr-FR" dirty="0"/>
              <a:t>💡 Révisions</a:t>
            </a:r>
          </a:p>
        </p:txBody>
      </p: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ECB67F1A-F7AE-4B28-99EE-78E294CF5DB8}"/>
              </a:ext>
            </a:extLst>
          </p:cNvPr>
          <p:cNvGrpSpPr/>
          <p:nvPr/>
        </p:nvGrpSpPr>
        <p:grpSpPr>
          <a:xfrm>
            <a:off x="0" y="1258915"/>
            <a:ext cx="12013454" cy="4366178"/>
            <a:chOff x="12700" y="1987828"/>
            <a:chExt cx="12013454" cy="4366178"/>
          </a:xfrm>
        </p:grpSpPr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id="{C693D89A-97DF-40F0-9DFA-F72C604D5E12}"/>
                </a:ext>
              </a:extLst>
            </p:cNvPr>
            <p:cNvGrpSpPr/>
            <p:nvPr/>
          </p:nvGrpSpPr>
          <p:grpSpPr>
            <a:xfrm>
              <a:off x="184002" y="3743258"/>
              <a:ext cx="11775956" cy="1639123"/>
              <a:chOff x="0" y="3208860"/>
              <a:chExt cx="12020310" cy="1757420"/>
            </a:xfrm>
          </p:grpSpPr>
          <p:grpSp>
            <p:nvGrpSpPr>
              <p:cNvPr id="36" name="Groupe 35">
                <a:extLst>
                  <a:ext uri="{FF2B5EF4-FFF2-40B4-BE49-F238E27FC236}">
                    <a16:creationId xmlns:a16="http://schemas.microsoft.com/office/drawing/2014/main" id="{936231FC-3C94-4D9B-8D27-D862994CE48F}"/>
                  </a:ext>
                </a:extLst>
              </p:cNvPr>
              <p:cNvGrpSpPr/>
              <p:nvPr/>
            </p:nvGrpSpPr>
            <p:grpSpPr>
              <a:xfrm>
                <a:off x="0" y="3208860"/>
                <a:ext cx="12020310" cy="1757420"/>
                <a:chOff x="0" y="3208860"/>
                <a:chExt cx="12020310" cy="1757420"/>
              </a:xfrm>
            </p:grpSpPr>
            <p:pic>
              <p:nvPicPr>
                <p:cNvPr id="32" name="Image 31">
                  <a:extLst>
                    <a:ext uri="{FF2B5EF4-FFF2-40B4-BE49-F238E27FC236}">
                      <a16:creationId xmlns:a16="http://schemas.microsoft.com/office/drawing/2014/main" id="{249B3041-BECF-48A6-A32F-7828B4E2B8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77281" b="4005"/>
                <a:stretch/>
              </p:blipFill>
              <p:spPr>
                <a:xfrm>
                  <a:off x="6500121" y="3208860"/>
                  <a:ext cx="5520189" cy="1139258"/>
                </a:xfrm>
                <a:prstGeom prst="rect">
                  <a:avLst/>
                </a:prstGeom>
                <a:ln>
                  <a:noFill/>
                </a:ln>
              </p:spPr>
            </p:pic>
            <p:grpSp>
              <p:nvGrpSpPr>
                <p:cNvPr id="35" name="Groupe 34">
                  <a:extLst>
                    <a:ext uri="{FF2B5EF4-FFF2-40B4-BE49-F238E27FC236}">
                      <a16:creationId xmlns:a16="http://schemas.microsoft.com/office/drawing/2014/main" id="{8FA905F2-C1E1-4612-8EE2-39166B450E73}"/>
                    </a:ext>
                  </a:extLst>
                </p:cNvPr>
                <p:cNvGrpSpPr/>
                <p:nvPr/>
              </p:nvGrpSpPr>
              <p:grpSpPr>
                <a:xfrm>
                  <a:off x="0" y="3220861"/>
                  <a:ext cx="10624275" cy="1745419"/>
                  <a:chOff x="0" y="3220861"/>
                  <a:chExt cx="10624275" cy="1745419"/>
                </a:xfrm>
              </p:grpSpPr>
              <p:pic>
                <p:nvPicPr>
                  <p:cNvPr id="31" name="Image 30">
                    <a:extLst>
                      <a:ext uri="{FF2B5EF4-FFF2-40B4-BE49-F238E27FC236}">
                        <a16:creationId xmlns:a16="http://schemas.microsoft.com/office/drawing/2014/main" id="{D39673C2-7AD5-4D1C-B12B-2BD0287E504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t="1" r="64896" b="-6231"/>
                  <a:stretch/>
                </p:blipFill>
                <p:spPr>
                  <a:xfrm>
                    <a:off x="0" y="3220861"/>
                    <a:ext cx="8248307" cy="1219194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BB8AD938-F939-4591-97EE-C637BFDCB0CC}"/>
                      </a:ext>
                    </a:extLst>
                  </p:cNvPr>
                  <p:cNvSpPr/>
                  <p:nvPr/>
                </p:nvSpPr>
                <p:spPr>
                  <a:xfrm>
                    <a:off x="4038600" y="4360818"/>
                    <a:ext cx="6585675" cy="60546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</p:grpSp>
          <p:pic>
            <p:nvPicPr>
              <p:cNvPr id="33" name="Image 32">
                <a:extLst>
                  <a:ext uri="{FF2B5EF4-FFF2-40B4-BE49-F238E27FC236}">
                    <a16:creationId xmlns:a16="http://schemas.microsoft.com/office/drawing/2014/main" id="{936C33F3-B468-45B6-99CC-4D7865E9D0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72926" r="14895" b="4005"/>
              <a:stretch/>
            </p:blipFill>
            <p:spPr>
              <a:xfrm>
                <a:off x="4124153" y="3208860"/>
                <a:ext cx="4124154" cy="1139258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D9D503DE-C38B-4549-A123-C25153CD75C1}"/>
                </a:ext>
              </a:extLst>
            </p:cNvPr>
            <p:cNvSpPr/>
            <p:nvPr/>
          </p:nvSpPr>
          <p:spPr>
            <a:xfrm>
              <a:off x="12700" y="4432551"/>
              <a:ext cx="4654698" cy="667476"/>
            </a:xfrm>
            <a:prstGeom prst="ellipse">
              <a:avLst/>
            </a:prstGeom>
            <a:noFill/>
            <a:ln w="38100">
              <a:solidFill>
                <a:srgbClr val="FFBD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0" name="Connecteur droit avec flèche 39">
              <a:extLst>
                <a:ext uri="{FF2B5EF4-FFF2-40B4-BE49-F238E27FC236}">
                  <a16:creationId xmlns:a16="http://schemas.microsoft.com/office/drawing/2014/main" id="{753C8BB0-DC8E-4BAB-ABE9-497605D88E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33500" y="5100027"/>
              <a:ext cx="431800" cy="282354"/>
            </a:xfrm>
            <a:prstGeom prst="straightConnector1">
              <a:avLst/>
            </a:prstGeom>
            <a:ln>
              <a:solidFill>
                <a:srgbClr val="FFBD5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73AE8EED-4DBB-4733-A144-58E3BE271F88}"/>
                </a:ext>
              </a:extLst>
            </p:cNvPr>
            <p:cNvSpPr txBox="1"/>
            <p:nvPr/>
          </p:nvSpPr>
          <p:spPr>
            <a:xfrm>
              <a:off x="145902" y="5408795"/>
              <a:ext cx="3127273" cy="646331"/>
            </a:xfrm>
            <a:prstGeom prst="rect">
              <a:avLst/>
            </a:prstGeom>
            <a:noFill/>
            <a:ln>
              <a:solidFill>
                <a:srgbClr val="FFBD59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/>
                <a:t>« Favoris »/  « Marques pages » que vous pouvez choisir</a:t>
              </a:r>
            </a:p>
          </p:txBody>
        </p:sp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7BF8554B-A85F-4026-A08D-0FB01C0D971D}"/>
                </a:ext>
              </a:extLst>
            </p:cNvPr>
            <p:cNvSpPr/>
            <p:nvPr/>
          </p:nvSpPr>
          <p:spPr>
            <a:xfrm>
              <a:off x="10337799" y="3970168"/>
              <a:ext cx="1250465" cy="667476"/>
            </a:xfrm>
            <a:prstGeom prst="ellipse">
              <a:avLst/>
            </a:prstGeom>
            <a:noFill/>
            <a:ln w="38100">
              <a:solidFill>
                <a:srgbClr val="FFBD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4" name="Connecteur droit avec flèche 43">
              <a:extLst>
                <a:ext uri="{FF2B5EF4-FFF2-40B4-BE49-F238E27FC236}">
                  <a16:creationId xmlns:a16="http://schemas.microsoft.com/office/drawing/2014/main" id="{6D308DAB-264E-4433-8709-AD78F8F75BD3}"/>
                </a:ext>
              </a:extLst>
            </p:cNvPr>
            <p:cNvCxnSpPr>
              <a:cxnSpLocks/>
              <a:endCxn id="45" idx="0"/>
            </p:cNvCxnSpPr>
            <p:nvPr/>
          </p:nvCxnSpPr>
          <p:spPr>
            <a:xfrm flipH="1">
              <a:off x="10588086" y="4649151"/>
              <a:ext cx="132936" cy="308768"/>
            </a:xfrm>
            <a:prstGeom prst="straightConnector1">
              <a:avLst/>
            </a:prstGeom>
            <a:ln>
              <a:solidFill>
                <a:srgbClr val="FFBD5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53B87AC7-2CC9-4AB4-BB16-A68A2C2A06D5}"/>
                </a:ext>
              </a:extLst>
            </p:cNvPr>
            <p:cNvSpPr txBox="1"/>
            <p:nvPr/>
          </p:nvSpPr>
          <p:spPr>
            <a:xfrm>
              <a:off x="9962853" y="4957919"/>
              <a:ext cx="1250465" cy="646331"/>
            </a:xfrm>
            <a:prstGeom prst="rect">
              <a:avLst/>
            </a:prstGeom>
            <a:noFill/>
            <a:ln>
              <a:solidFill>
                <a:srgbClr val="FFBD59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/>
                <a:t>Extensions (options)</a:t>
              </a:r>
            </a:p>
          </p:txBody>
        </p:sp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D85EAE54-5101-4EFA-AE46-4895AD39664C}"/>
                </a:ext>
              </a:extLst>
            </p:cNvPr>
            <p:cNvSpPr/>
            <p:nvPr/>
          </p:nvSpPr>
          <p:spPr>
            <a:xfrm>
              <a:off x="11608361" y="4144267"/>
              <a:ext cx="368301" cy="357493"/>
            </a:xfrm>
            <a:prstGeom prst="ellipse">
              <a:avLst/>
            </a:prstGeom>
            <a:noFill/>
            <a:ln w="38100">
              <a:solidFill>
                <a:srgbClr val="FFBD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2" name="Connecteur droit avec flèche 51">
              <a:extLst>
                <a:ext uri="{FF2B5EF4-FFF2-40B4-BE49-F238E27FC236}">
                  <a16:creationId xmlns:a16="http://schemas.microsoft.com/office/drawing/2014/main" id="{D9E2EAD9-1796-4A22-8490-70DAEF8D15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490992" y="4501760"/>
              <a:ext cx="276953" cy="1203571"/>
            </a:xfrm>
            <a:prstGeom prst="straightConnector1">
              <a:avLst/>
            </a:prstGeom>
            <a:ln>
              <a:solidFill>
                <a:srgbClr val="FFBD5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C860B115-9103-486A-8C2A-1C42E4FAAF99}"/>
                </a:ext>
              </a:extLst>
            </p:cNvPr>
            <p:cNvSpPr txBox="1"/>
            <p:nvPr/>
          </p:nvSpPr>
          <p:spPr>
            <a:xfrm>
              <a:off x="10291210" y="5707675"/>
              <a:ext cx="1685452" cy="646331"/>
            </a:xfrm>
            <a:prstGeom prst="rect">
              <a:avLst/>
            </a:prstGeom>
            <a:noFill/>
            <a:ln>
              <a:solidFill>
                <a:srgbClr val="FFBD59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/>
                <a:t>Paramètres du navigateur</a:t>
              </a:r>
            </a:p>
          </p:txBody>
        </p:sp>
        <p:sp>
          <p:nvSpPr>
            <p:cNvPr id="57" name="Ellipse 56">
              <a:extLst>
                <a:ext uri="{FF2B5EF4-FFF2-40B4-BE49-F238E27FC236}">
                  <a16:creationId xmlns:a16="http://schemas.microsoft.com/office/drawing/2014/main" id="{49AECF61-4CE6-45B3-AE22-44E64C7F3B18}"/>
                </a:ext>
              </a:extLst>
            </p:cNvPr>
            <p:cNvSpPr/>
            <p:nvPr/>
          </p:nvSpPr>
          <p:spPr>
            <a:xfrm>
              <a:off x="9842202" y="4144267"/>
              <a:ext cx="368301" cy="357493"/>
            </a:xfrm>
            <a:prstGeom prst="ellipse">
              <a:avLst/>
            </a:prstGeom>
            <a:noFill/>
            <a:ln w="38100">
              <a:solidFill>
                <a:srgbClr val="FFBD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8" name="Connecteur droit avec flèche 57">
              <a:extLst>
                <a:ext uri="{FF2B5EF4-FFF2-40B4-BE49-F238E27FC236}">
                  <a16:creationId xmlns:a16="http://schemas.microsoft.com/office/drawing/2014/main" id="{0E8D4BE4-A512-4358-810A-8D0F764C2E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6352" y="3192020"/>
              <a:ext cx="224814" cy="836109"/>
            </a:xfrm>
            <a:prstGeom prst="straightConnector1">
              <a:avLst/>
            </a:prstGeom>
            <a:ln w="12700">
              <a:solidFill>
                <a:srgbClr val="FFBD5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37264AF4-DF9C-4546-A7F3-2703E6F7C699}"/>
                </a:ext>
              </a:extLst>
            </p:cNvPr>
            <p:cNvSpPr txBox="1"/>
            <p:nvPr/>
          </p:nvSpPr>
          <p:spPr>
            <a:xfrm>
              <a:off x="9195052" y="2533085"/>
              <a:ext cx="2831102" cy="646331"/>
            </a:xfrm>
            <a:prstGeom prst="rect">
              <a:avLst/>
            </a:prstGeom>
            <a:noFill/>
            <a:ln>
              <a:solidFill>
                <a:srgbClr val="FFBD59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/>
                <a:t>Pour ajouter la page actuelle aux « raccourcis »</a:t>
              </a:r>
            </a:p>
          </p:txBody>
        </p:sp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986A6F54-CD2C-4596-A662-6DAA4CA62D4F}"/>
                </a:ext>
              </a:extLst>
            </p:cNvPr>
            <p:cNvSpPr/>
            <p:nvPr/>
          </p:nvSpPr>
          <p:spPr>
            <a:xfrm>
              <a:off x="9473900" y="4131663"/>
              <a:ext cx="368301" cy="357493"/>
            </a:xfrm>
            <a:prstGeom prst="ellipse">
              <a:avLst/>
            </a:prstGeom>
            <a:noFill/>
            <a:ln w="38100">
              <a:solidFill>
                <a:srgbClr val="FFBD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3" name="Connecteur droit avec flèche 62">
              <a:extLst>
                <a:ext uri="{FF2B5EF4-FFF2-40B4-BE49-F238E27FC236}">
                  <a16:creationId xmlns:a16="http://schemas.microsoft.com/office/drawing/2014/main" id="{44D6F8E3-21AE-49D1-A79E-553E8228D02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15025" y="3213488"/>
              <a:ext cx="812447" cy="823094"/>
            </a:xfrm>
            <a:prstGeom prst="straightConnector1">
              <a:avLst/>
            </a:prstGeom>
            <a:ln>
              <a:solidFill>
                <a:srgbClr val="FFBD5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0623A0D2-6E87-409F-B52E-1C4BD17763C1}"/>
                </a:ext>
              </a:extLst>
            </p:cNvPr>
            <p:cNvSpPr txBox="1"/>
            <p:nvPr/>
          </p:nvSpPr>
          <p:spPr>
            <a:xfrm>
              <a:off x="6862728" y="1987828"/>
              <a:ext cx="2281707" cy="1200329"/>
            </a:xfrm>
            <a:prstGeom prst="rect">
              <a:avLst/>
            </a:prstGeom>
            <a:noFill/>
            <a:ln>
              <a:solidFill>
                <a:srgbClr val="FFBD59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/>
                <a:t>Pour partager l’adresse du site (envoyer l’adresse par mail par exemple)</a:t>
              </a:r>
            </a:p>
          </p:txBody>
        </p:sp>
      </p:grpSp>
      <p:sp>
        <p:nvSpPr>
          <p:cNvPr id="71" name="Ellipse 70">
            <a:extLst>
              <a:ext uri="{FF2B5EF4-FFF2-40B4-BE49-F238E27FC236}">
                <a16:creationId xmlns:a16="http://schemas.microsoft.com/office/drawing/2014/main" id="{8FAD6038-B860-4DC9-9154-FC9D9AA76FC9}"/>
              </a:ext>
            </a:extLst>
          </p:cNvPr>
          <p:cNvSpPr/>
          <p:nvPr/>
        </p:nvSpPr>
        <p:spPr>
          <a:xfrm>
            <a:off x="3116341" y="3001735"/>
            <a:ext cx="368301" cy="357493"/>
          </a:xfrm>
          <a:prstGeom prst="ellipse">
            <a:avLst/>
          </a:prstGeom>
          <a:noFill/>
          <a:ln w="38100">
            <a:solidFill>
              <a:srgbClr val="FFB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483FBDC6-CE1F-42ED-88DC-C215B0AEB89D}"/>
              </a:ext>
            </a:extLst>
          </p:cNvPr>
          <p:cNvSpPr/>
          <p:nvPr/>
        </p:nvSpPr>
        <p:spPr>
          <a:xfrm>
            <a:off x="2677229" y="2995194"/>
            <a:ext cx="368301" cy="357493"/>
          </a:xfrm>
          <a:prstGeom prst="ellipse">
            <a:avLst/>
          </a:prstGeom>
          <a:noFill/>
          <a:ln w="38100">
            <a:solidFill>
              <a:srgbClr val="FFB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3" name="Connecteur droit avec flèche 72">
            <a:extLst>
              <a:ext uri="{FF2B5EF4-FFF2-40B4-BE49-F238E27FC236}">
                <a16:creationId xmlns:a16="http://schemas.microsoft.com/office/drawing/2014/main" id="{0DE2580A-0DB6-4301-8EA6-25EB2621A547}"/>
              </a:ext>
            </a:extLst>
          </p:cNvPr>
          <p:cNvCxnSpPr>
            <a:cxnSpLocks/>
            <a:stCxn id="72" idx="7"/>
            <a:endCxn id="77" idx="2"/>
          </p:cNvCxnSpPr>
          <p:nvPr/>
        </p:nvCxnSpPr>
        <p:spPr>
          <a:xfrm flipV="1">
            <a:off x="2991594" y="2152447"/>
            <a:ext cx="921404" cy="895101"/>
          </a:xfrm>
          <a:prstGeom prst="straightConnector1">
            <a:avLst/>
          </a:prstGeom>
          <a:ln>
            <a:solidFill>
              <a:srgbClr val="FFBD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>
            <a:extLst>
              <a:ext uri="{FF2B5EF4-FFF2-40B4-BE49-F238E27FC236}">
                <a16:creationId xmlns:a16="http://schemas.microsoft.com/office/drawing/2014/main" id="{DEC92A30-DCBD-429A-A39F-A9462456422E}"/>
              </a:ext>
            </a:extLst>
          </p:cNvPr>
          <p:cNvCxnSpPr>
            <a:cxnSpLocks/>
            <a:stCxn id="71" idx="7"/>
          </p:cNvCxnSpPr>
          <p:nvPr/>
        </p:nvCxnSpPr>
        <p:spPr>
          <a:xfrm flipV="1">
            <a:off x="3430706" y="2726059"/>
            <a:ext cx="1035508" cy="328030"/>
          </a:xfrm>
          <a:prstGeom prst="straightConnector1">
            <a:avLst/>
          </a:prstGeom>
          <a:ln>
            <a:solidFill>
              <a:srgbClr val="FFBD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ZoneTexte 76">
            <a:extLst>
              <a:ext uri="{FF2B5EF4-FFF2-40B4-BE49-F238E27FC236}">
                <a16:creationId xmlns:a16="http://schemas.microsoft.com/office/drawing/2014/main" id="{AC43AA94-1C7D-4C88-90AD-1B363A7A33C4}"/>
              </a:ext>
            </a:extLst>
          </p:cNvPr>
          <p:cNvSpPr txBox="1"/>
          <p:nvPr/>
        </p:nvSpPr>
        <p:spPr>
          <a:xfrm>
            <a:off x="3009648" y="1506116"/>
            <a:ext cx="1806700" cy="646331"/>
          </a:xfrm>
          <a:prstGeom prst="rect">
            <a:avLst/>
          </a:prstGeom>
          <a:noFill/>
          <a:ln>
            <a:solidFill>
              <a:srgbClr val="FFBD59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🚪 Pour fermer l’onglet « actif »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BF98981A-D9BF-4C09-9509-FD5AF758BA2A}"/>
              </a:ext>
            </a:extLst>
          </p:cNvPr>
          <p:cNvSpPr txBox="1"/>
          <p:nvPr/>
        </p:nvSpPr>
        <p:spPr>
          <a:xfrm>
            <a:off x="4505111" y="2413080"/>
            <a:ext cx="1806700" cy="646331"/>
          </a:xfrm>
          <a:prstGeom prst="rect">
            <a:avLst/>
          </a:prstGeom>
          <a:noFill/>
          <a:ln>
            <a:solidFill>
              <a:srgbClr val="FFBD59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🚪 Pour ouvrir un nouvel onglet</a:t>
            </a:r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D29A6E7A-89D2-4CF0-9200-E1D8F28638E1}"/>
              </a:ext>
            </a:extLst>
          </p:cNvPr>
          <p:cNvSpPr/>
          <p:nvPr/>
        </p:nvSpPr>
        <p:spPr>
          <a:xfrm>
            <a:off x="912033" y="3346145"/>
            <a:ext cx="368301" cy="357493"/>
          </a:xfrm>
          <a:prstGeom prst="ellipse">
            <a:avLst/>
          </a:prstGeom>
          <a:noFill/>
          <a:ln w="38100">
            <a:solidFill>
              <a:srgbClr val="FFB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10DBAEDD-7D56-46C2-9351-D2A21E5A3089}"/>
              </a:ext>
            </a:extLst>
          </p:cNvPr>
          <p:cNvSpPr/>
          <p:nvPr/>
        </p:nvSpPr>
        <p:spPr>
          <a:xfrm>
            <a:off x="133202" y="3390899"/>
            <a:ext cx="704997" cy="357493"/>
          </a:xfrm>
          <a:prstGeom prst="ellipse">
            <a:avLst/>
          </a:prstGeom>
          <a:noFill/>
          <a:ln w="38100">
            <a:solidFill>
              <a:srgbClr val="FFB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3" name="Connecteur droit avec flèche 82">
            <a:extLst>
              <a:ext uri="{FF2B5EF4-FFF2-40B4-BE49-F238E27FC236}">
                <a16:creationId xmlns:a16="http://schemas.microsoft.com/office/drawing/2014/main" id="{0707E34A-C2F1-465C-9308-DEC0D51B834D}"/>
              </a:ext>
            </a:extLst>
          </p:cNvPr>
          <p:cNvCxnSpPr>
            <a:cxnSpLocks/>
            <a:stCxn id="81" idx="7"/>
          </p:cNvCxnSpPr>
          <p:nvPr/>
        </p:nvCxnSpPr>
        <p:spPr>
          <a:xfrm flipV="1">
            <a:off x="1226398" y="2855343"/>
            <a:ext cx="291498" cy="543156"/>
          </a:xfrm>
          <a:prstGeom prst="straightConnector1">
            <a:avLst/>
          </a:prstGeom>
          <a:ln>
            <a:solidFill>
              <a:srgbClr val="FFBD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avec flèche 84">
            <a:extLst>
              <a:ext uri="{FF2B5EF4-FFF2-40B4-BE49-F238E27FC236}">
                <a16:creationId xmlns:a16="http://schemas.microsoft.com/office/drawing/2014/main" id="{7EE6560E-F561-4613-8894-A13E6D44F81F}"/>
              </a:ext>
            </a:extLst>
          </p:cNvPr>
          <p:cNvCxnSpPr>
            <a:cxnSpLocks/>
            <a:stCxn id="82" idx="0"/>
          </p:cNvCxnSpPr>
          <p:nvPr/>
        </p:nvCxnSpPr>
        <p:spPr>
          <a:xfrm flipV="1">
            <a:off x="485701" y="2218119"/>
            <a:ext cx="33406" cy="1172780"/>
          </a:xfrm>
          <a:prstGeom prst="straightConnector1">
            <a:avLst/>
          </a:prstGeom>
          <a:ln>
            <a:solidFill>
              <a:srgbClr val="FFBD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ZoneTexte 89">
            <a:extLst>
              <a:ext uri="{FF2B5EF4-FFF2-40B4-BE49-F238E27FC236}">
                <a16:creationId xmlns:a16="http://schemas.microsoft.com/office/drawing/2014/main" id="{6D386208-F0BB-4B35-974F-59BEC2268E55}"/>
              </a:ext>
            </a:extLst>
          </p:cNvPr>
          <p:cNvSpPr txBox="1"/>
          <p:nvPr/>
        </p:nvSpPr>
        <p:spPr>
          <a:xfrm>
            <a:off x="1072182" y="2234238"/>
            <a:ext cx="2188293" cy="646331"/>
          </a:xfrm>
          <a:prstGeom prst="rect">
            <a:avLst/>
          </a:prstGeom>
          <a:noFill/>
          <a:ln>
            <a:solidFill>
              <a:srgbClr val="FFBD59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Pour « rafraîchir », « actualiser » la page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4FF9B9AA-0E42-48C7-B09B-49016F2CBAC3}"/>
              </a:ext>
            </a:extLst>
          </p:cNvPr>
          <p:cNvSpPr txBox="1"/>
          <p:nvPr/>
        </p:nvSpPr>
        <p:spPr>
          <a:xfrm>
            <a:off x="159132" y="1571788"/>
            <a:ext cx="2377565" cy="646331"/>
          </a:xfrm>
          <a:prstGeom prst="rect">
            <a:avLst/>
          </a:prstGeom>
          <a:noFill/>
          <a:ln>
            <a:solidFill>
              <a:srgbClr val="FFBD59"/>
            </a:solidFill>
          </a:ln>
        </p:spPr>
        <p:txBody>
          <a:bodyPr wrap="square" rtlCol="0">
            <a:spAutoFit/>
          </a:bodyPr>
          <a:lstStyle/>
          <a:p>
            <a:r>
              <a:rPr lang="fr-FR"/>
              <a:t>Pour revenir à la page précédente/suivante</a:t>
            </a:r>
            <a:endParaRPr lang="fr-FR" dirty="0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C09C7F05-7F2A-4130-A7A0-09F04FBA2A3F}"/>
              </a:ext>
            </a:extLst>
          </p:cNvPr>
          <p:cNvSpPr/>
          <p:nvPr/>
        </p:nvSpPr>
        <p:spPr>
          <a:xfrm>
            <a:off x="1504634" y="3372417"/>
            <a:ext cx="3697730" cy="419195"/>
          </a:xfrm>
          <a:prstGeom prst="ellipse">
            <a:avLst/>
          </a:prstGeom>
          <a:noFill/>
          <a:ln w="38100">
            <a:solidFill>
              <a:srgbClr val="FFB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4" name="Connecteur droit avec flèche 93">
            <a:extLst>
              <a:ext uri="{FF2B5EF4-FFF2-40B4-BE49-F238E27FC236}">
                <a16:creationId xmlns:a16="http://schemas.microsoft.com/office/drawing/2014/main" id="{4943DA02-5A5C-4610-9498-C9923B0522E4}"/>
              </a:ext>
            </a:extLst>
          </p:cNvPr>
          <p:cNvCxnSpPr>
            <a:cxnSpLocks/>
            <a:stCxn id="93" idx="5"/>
          </p:cNvCxnSpPr>
          <p:nvPr/>
        </p:nvCxnSpPr>
        <p:spPr>
          <a:xfrm>
            <a:off x="4660844" y="3730222"/>
            <a:ext cx="819194" cy="590173"/>
          </a:xfrm>
          <a:prstGeom prst="straightConnector1">
            <a:avLst/>
          </a:prstGeom>
          <a:ln>
            <a:solidFill>
              <a:srgbClr val="FFBD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ZoneTexte 96">
            <a:extLst>
              <a:ext uri="{FF2B5EF4-FFF2-40B4-BE49-F238E27FC236}">
                <a16:creationId xmlns:a16="http://schemas.microsoft.com/office/drawing/2014/main" id="{A76D738D-7B7E-47BE-A65B-C8BDAD1346AA}"/>
              </a:ext>
            </a:extLst>
          </p:cNvPr>
          <p:cNvSpPr txBox="1"/>
          <p:nvPr/>
        </p:nvSpPr>
        <p:spPr>
          <a:xfrm>
            <a:off x="5070441" y="4318208"/>
            <a:ext cx="1632350" cy="369332"/>
          </a:xfrm>
          <a:prstGeom prst="rect">
            <a:avLst/>
          </a:prstGeom>
          <a:noFill/>
          <a:ln>
            <a:solidFill>
              <a:srgbClr val="FFBD59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Barre d’adresse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2539FE7E-08D2-47A0-BB8E-0AF0B9369217}"/>
              </a:ext>
            </a:extLst>
          </p:cNvPr>
          <p:cNvSpPr txBox="1"/>
          <p:nvPr/>
        </p:nvSpPr>
        <p:spPr>
          <a:xfrm>
            <a:off x="3556635" y="4727466"/>
            <a:ext cx="6272866" cy="191123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B8A5FE1B-8EDE-4C6A-8959-C9FE97B7088C}"/>
              </a:ext>
            </a:extLst>
          </p:cNvPr>
          <p:cNvSpPr txBox="1"/>
          <p:nvPr/>
        </p:nvSpPr>
        <p:spPr>
          <a:xfrm>
            <a:off x="3912998" y="4986099"/>
            <a:ext cx="248626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/>
              <a:t>💡 Dans la </a:t>
            </a:r>
            <a:r>
              <a:rPr lang="fr-FR" b="1" dirty="0"/>
              <a:t>vraie vie </a:t>
            </a:r>
            <a:r>
              <a:rPr lang="fr-FR" dirty="0"/>
              <a:t>:</a:t>
            </a:r>
          </a:p>
          <a:p>
            <a:endParaRPr lang="fr-FR" dirty="0"/>
          </a:p>
          <a:p>
            <a:r>
              <a:rPr lang="fr-FR" dirty="0"/>
              <a:t>🏠 Adresse = </a:t>
            </a:r>
          </a:p>
          <a:p>
            <a:r>
              <a:rPr lang="fr-FR" dirty="0"/>
              <a:t>rue, code postale…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CC42F773-60FA-4D23-9635-2B50CD662CF8}"/>
              </a:ext>
            </a:extLst>
          </p:cNvPr>
          <p:cNvSpPr txBox="1"/>
          <p:nvPr/>
        </p:nvSpPr>
        <p:spPr>
          <a:xfrm>
            <a:off x="6497838" y="4687540"/>
            <a:ext cx="3233082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/>
              <a:t>💡 </a:t>
            </a:r>
            <a:r>
              <a:rPr lang="fr-FR" b="1" dirty="0"/>
              <a:t>Sur internet </a:t>
            </a:r>
            <a:r>
              <a:rPr lang="fr-FR" dirty="0"/>
              <a:t>:</a:t>
            </a:r>
          </a:p>
          <a:p>
            <a:endParaRPr lang="fr-FR" dirty="0"/>
          </a:p>
          <a:p>
            <a:r>
              <a:rPr lang="fr-FR" dirty="0"/>
              <a:t>Chaque Page web a aussi une adresse appelée URL</a:t>
            </a:r>
          </a:p>
          <a:p>
            <a:endParaRPr lang="fr-FR" dirty="0"/>
          </a:p>
          <a:p>
            <a:r>
              <a:rPr lang="fr-FR" dirty="0"/>
              <a:t>On trouve dans l’URL le nom du site internet sur lequel on est.</a:t>
            </a:r>
          </a:p>
        </p:txBody>
      </p: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AB9B708B-68E3-4179-911F-898B4D5C9CF0}"/>
              </a:ext>
            </a:extLst>
          </p:cNvPr>
          <p:cNvCxnSpPr/>
          <p:nvPr/>
        </p:nvCxnSpPr>
        <p:spPr>
          <a:xfrm>
            <a:off x="6539286" y="4884335"/>
            <a:ext cx="0" cy="1654577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>
            <a:extLst>
              <a:ext uri="{FF2B5EF4-FFF2-40B4-BE49-F238E27FC236}">
                <a16:creationId xmlns:a16="http://schemas.microsoft.com/office/drawing/2014/main" id="{3D9894FA-38A6-4683-8160-F182D298E766}"/>
              </a:ext>
            </a:extLst>
          </p:cNvPr>
          <p:cNvSpPr txBox="1"/>
          <p:nvPr/>
        </p:nvSpPr>
        <p:spPr>
          <a:xfrm>
            <a:off x="1623908" y="3396830"/>
            <a:ext cx="3234487" cy="369332"/>
          </a:xfrm>
          <a:prstGeom prst="rect">
            <a:avLst/>
          </a:prstGeom>
          <a:noFill/>
          <a:ln>
            <a:solidFill>
              <a:srgbClr val="FFBD59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 www.lemonde.fr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C4F8194-154D-1712-41B5-96E336271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71F5-DFCD-4057-A522-E3AC6DA66959}" type="datetime1">
              <a:rPr lang="fr-FR" smtClean="0"/>
              <a:t>01/02/2023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C7202E-29F7-C7D1-5513-7D954F4AA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Ordinateur - 2/10 navigation web-formulaires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07B4FB-5874-34C9-BD66-4C56BAD95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34979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3815</TotalTime>
  <Words>1991</Words>
  <Application>Microsoft Office PowerPoint</Application>
  <PresentationFormat>Grand écran</PresentationFormat>
  <Paragraphs>386</Paragraphs>
  <Slides>41</Slides>
  <Notes>40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Thème Office</vt:lpstr>
      <vt:lpstr>Bienvenue aux ateliers de perfectionnement</vt:lpstr>
      <vt:lpstr>Tout un programme !</vt:lpstr>
      <vt:lpstr>Tout un programme !</vt:lpstr>
      <vt:lpstr>Retour dans le passé !</vt:lpstr>
      <vt:lpstr>Présentation PowerPoint</vt:lpstr>
      <vt:lpstr>Les Navigateurs</vt:lpstr>
      <vt:lpstr>Les Navigateurs</vt:lpstr>
      <vt:lpstr>Présentation PowerPoint</vt:lpstr>
      <vt:lpstr>La fenêtre de Navigation</vt:lpstr>
      <vt:lpstr>🔍 Les Moteurs de recherche</vt:lpstr>
      <vt:lpstr>🔍 Les Moteurs de recherche</vt:lpstr>
      <vt:lpstr>🔍 Les Moteurs de recherche</vt:lpstr>
      <vt:lpstr>🔍 Zoom sur les extensions</vt:lpstr>
      <vt:lpstr>🤔 Qu’est ce qu’une extension ?</vt:lpstr>
      <vt:lpstr>🤔 Qu’est ce qu’une extension ?</vt:lpstr>
      <vt:lpstr>🤔 Comment les trouver et les installer?</vt:lpstr>
      <vt:lpstr>🔍 Comment les trouver et les installer ?</vt:lpstr>
      <vt:lpstr>🔍 Comment les trouver et les installer ?</vt:lpstr>
      <vt:lpstr>🔍 Comment les trouver et les installer ?</vt:lpstr>
      <vt:lpstr>🔍 Comment les trouver et les installer ?</vt:lpstr>
      <vt:lpstr>🔍 Comment les trouver et les installer ?</vt:lpstr>
      <vt:lpstr>🔍 Comment les trouver et les installer ?</vt:lpstr>
      <vt:lpstr>🔍 Comment les désinstaller ?</vt:lpstr>
      <vt:lpstr>🧐 Quelques idées pour commencer</vt:lpstr>
      <vt:lpstr>Présentation PowerPoint</vt:lpstr>
      <vt:lpstr>📜Comment remplir un formulaire en ligne?</vt:lpstr>
      <vt:lpstr>📜 Remplir un formulaire en ligne</vt:lpstr>
      <vt:lpstr>📜 Remplir un formulaire en ligne</vt:lpstr>
      <vt:lpstr>📜 Remplir un formulaire en ligne</vt:lpstr>
      <vt:lpstr>📜 Remplir un formulaire en ligne</vt:lpstr>
      <vt:lpstr>📜 Remplir un formulaire en ligne</vt:lpstr>
      <vt:lpstr>📜 Remplir un formulaire en ligne</vt:lpstr>
      <vt:lpstr>📜 Remplir un formulaire en ligne</vt:lpstr>
      <vt:lpstr>📜 Remplir un formulaire en ligne</vt:lpstr>
      <vt:lpstr>Présentation PowerPoint</vt:lpstr>
      <vt:lpstr>🔒 Formulaires et sécurité</vt:lpstr>
      <vt:lpstr>🔒 Formulaires et sécurité</vt:lpstr>
      <vt:lpstr>🔒 Formulaires et sécurité</vt:lpstr>
      <vt:lpstr>🔒 Formulaires et sécurité</vt:lpstr>
      <vt:lpstr>Synthèse</vt:lpstr>
      <vt:lpstr>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Ateliers de prise en main</dc:title>
  <dc:creator>Conseiller Numérique - Mairie Peyruis</dc:creator>
  <cp:lastModifiedBy>Conseiller Numérique - Mairie Peyruis</cp:lastModifiedBy>
  <cp:revision>31</cp:revision>
  <cp:lastPrinted>2022-01-14T15:24:45Z</cp:lastPrinted>
  <dcterms:created xsi:type="dcterms:W3CDTF">2021-12-15T13:49:53Z</dcterms:created>
  <dcterms:modified xsi:type="dcterms:W3CDTF">2023-02-01T08:46:26Z</dcterms:modified>
</cp:coreProperties>
</file>